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xml"/>
  <Override PartName="/customXml/item1.xml" ContentType="application/xml"/>
  <Override PartName="/customXml/itemProps1.xml" ContentType="application/vnd.openxmlformats-officedocument.customXmlProperties+xml"/>
  <Override PartName="/customXml/item2.xml" ContentType="application/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Props2.xml" ContentType="application/vnd.openxmlformats-officedocument.customXmlProperties+xml"/>
  <Override PartName="/customXml/item3.xml" ContentType="application/xml"/>
  <Override PartName="/customXml/itemProps3.xml" ContentType="application/vnd.openxmlformats-officedocument.customXml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media/image1.jpeg" ContentType="image/jpeg"/>
  <Override PartName="/ppt/media/image3.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microsoft.com/office/2020/02/relationships/classificationlabels" Target="docMetadata/LabelInfo.xml"/><Relationship Id="rId8"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Lst>
  <p:sldSz cx="12192000" cy="6858000"/>
  <p:notesSz cx="6797675" cy="99266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de-DE" sz="4400" spc="-1" strike="noStrike">
                <a:latin typeface="Arial"/>
              </a:rPr>
              <a:t>Folie mittels Klicken verschieben</a:t>
            </a:r>
            <a:endParaRPr b="0" lang="de-DE" sz="4400" spc="-1" strike="noStrike">
              <a:latin typeface="Arial"/>
            </a:endParaRPr>
          </a:p>
        </p:txBody>
      </p:sp>
      <p:sp>
        <p:nvSpPr>
          <p:cNvPr id="42" name="PlaceHolder 2"/>
          <p:cNvSpPr>
            <a:spLocks noGrp="1"/>
          </p:cNvSpPr>
          <p:nvPr>
            <p:ph type="body"/>
          </p:nvPr>
        </p:nvSpPr>
        <p:spPr>
          <a:xfrm>
            <a:off x="756000" y="5078520"/>
            <a:ext cx="6047640" cy="4811040"/>
          </a:xfrm>
          <a:prstGeom prst="rect">
            <a:avLst/>
          </a:prstGeom>
        </p:spPr>
        <p:txBody>
          <a:bodyPr lIns="0" rIns="0" tIns="0" bIns="0">
            <a:noAutofit/>
          </a:bodyPr>
          <a:p>
            <a:r>
              <a:rPr b="0" lang="de-DE" sz="2000" spc="-1" strike="noStrike">
                <a:latin typeface="Arial"/>
              </a:rPr>
              <a:t>Format der Notizen mittels Klicken bearbeiten</a:t>
            </a:r>
            <a:endParaRPr b="0" lang="de-DE" sz="2000" spc="-1" strike="noStrike">
              <a:latin typeface="Arial"/>
            </a:endParaRPr>
          </a:p>
        </p:txBody>
      </p:sp>
      <p:sp>
        <p:nvSpPr>
          <p:cNvPr id="43" name="PlaceHolder 3"/>
          <p:cNvSpPr>
            <a:spLocks noGrp="1"/>
          </p:cNvSpPr>
          <p:nvPr>
            <p:ph type="hdr"/>
          </p:nvPr>
        </p:nvSpPr>
        <p:spPr>
          <a:xfrm>
            <a:off x="0" y="0"/>
            <a:ext cx="3280680" cy="534240"/>
          </a:xfrm>
          <a:prstGeom prst="rect">
            <a:avLst/>
          </a:prstGeom>
        </p:spPr>
        <p:txBody>
          <a:bodyPr lIns="0" rIns="0" tIns="0" bIns="0">
            <a:noAutofit/>
          </a:bodyPr>
          <a:p>
            <a:r>
              <a:rPr b="0" lang="de-DE" sz="1400" spc="-1" strike="noStrike">
                <a:latin typeface="Times New Roman"/>
              </a:rPr>
              <a:t>&lt;Kopfzeile&gt;</a:t>
            </a:r>
            <a:endParaRPr b="0" lang="de-DE" sz="1400" spc="-1" strike="noStrike">
              <a:latin typeface="Times New Roman"/>
            </a:endParaRPr>
          </a:p>
        </p:txBody>
      </p:sp>
      <p:sp>
        <p:nvSpPr>
          <p:cNvPr id="44" name="PlaceHolder 4"/>
          <p:cNvSpPr>
            <a:spLocks noGrp="1"/>
          </p:cNvSpPr>
          <p:nvPr>
            <p:ph type="dt"/>
          </p:nvPr>
        </p:nvSpPr>
        <p:spPr>
          <a:xfrm>
            <a:off x="4278960" y="0"/>
            <a:ext cx="3280680" cy="534240"/>
          </a:xfrm>
          <a:prstGeom prst="rect">
            <a:avLst/>
          </a:prstGeom>
        </p:spPr>
        <p:txBody>
          <a:bodyPr lIns="0" rIns="0" tIns="0" bIns="0">
            <a:noAutofit/>
          </a:bodyPr>
          <a:p>
            <a:pPr algn="r"/>
            <a:r>
              <a:rPr b="0" lang="de-DE" sz="1400" spc="-1" strike="noStrike">
                <a:latin typeface="Times New Roman"/>
              </a:rPr>
              <a:t>&lt;Datum/Uhrzeit&gt;</a:t>
            </a:r>
            <a:endParaRPr b="0" lang="de-DE" sz="1400" spc="-1" strike="noStrike">
              <a:latin typeface="Times New Roman"/>
            </a:endParaRPr>
          </a:p>
        </p:txBody>
      </p:sp>
      <p:sp>
        <p:nvSpPr>
          <p:cNvPr id="45" name="PlaceHolder 5"/>
          <p:cNvSpPr>
            <a:spLocks noGrp="1"/>
          </p:cNvSpPr>
          <p:nvPr>
            <p:ph type="ftr"/>
          </p:nvPr>
        </p:nvSpPr>
        <p:spPr>
          <a:xfrm>
            <a:off x="0" y="10157400"/>
            <a:ext cx="3280680" cy="534240"/>
          </a:xfrm>
          <a:prstGeom prst="rect">
            <a:avLst/>
          </a:prstGeom>
        </p:spPr>
        <p:txBody>
          <a:bodyPr lIns="0" rIns="0" tIns="0" bIns="0" anchor="b">
            <a:noAutofit/>
          </a:bodyPr>
          <a:p>
            <a:r>
              <a:rPr b="0" lang="de-DE" sz="1400" spc="-1" strike="noStrike">
                <a:latin typeface="Times New Roman"/>
              </a:rPr>
              <a:t>&lt;Fußzeile&gt;</a:t>
            </a:r>
            <a:endParaRPr b="0" lang="de-DE" sz="1400" spc="-1" strike="noStrike">
              <a:latin typeface="Times New Roman"/>
            </a:endParaRPr>
          </a:p>
        </p:txBody>
      </p:sp>
      <p:sp>
        <p:nvSpPr>
          <p:cNvPr id="46"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5A52B8B9-23C3-459A-940F-07ABD07C2BBA}"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type="sldImg"/>
          </p:nvPr>
        </p:nvSpPr>
        <p:spPr>
          <a:xfrm>
            <a:off x="422280" y="1241280"/>
            <a:ext cx="5951880" cy="3348720"/>
          </a:xfrm>
          <a:prstGeom prst="rect">
            <a:avLst/>
          </a:prstGeom>
        </p:spPr>
      </p:sp>
      <p:sp>
        <p:nvSpPr>
          <p:cNvPr id="75" name="PlaceHolder 2"/>
          <p:cNvSpPr>
            <a:spLocks noGrp="1"/>
          </p:cNvSpPr>
          <p:nvPr>
            <p:ph type="body"/>
          </p:nvPr>
        </p:nvSpPr>
        <p:spPr>
          <a:xfrm>
            <a:off x="679680" y="4777200"/>
            <a:ext cx="5437080" cy="3907440"/>
          </a:xfrm>
          <a:prstGeom prst="rect">
            <a:avLst/>
          </a:prstGeom>
        </p:spPr>
        <p:txBody>
          <a:bodyPr lIns="0" rIns="0" tIns="0" bIns="0">
            <a:noAutofit/>
          </a:bodyPr>
          <a:p>
            <a:endParaRPr b="0" lang="de-DE" sz="2000" spc="-1" strike="noStrike">
              <a:latin typeface="Arial"/>
            </a:endParaRPr>
          </a:p>
        </p:txBody>
      </p:sp>
      <p:sp>
        <p:nvSpPr>
          <p:cNvPr id="76" name="CustomShape 3"/>
          <p:cNvSpPr/>
          <p:nvPr/>
        </p:nvSpPr>
        <p:spPr>
          <a:xfrm>
            <a:off x="3850560" y="9428760"/>
            <a:ext cx="2944440" cy="49680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090F7844-E8A5-4C9C-81E3-805337BFE767}" type="slidenum">
              <a:rPr b="0" lang="de-DE" sz="1200" spc="-1" strike="noStrike">
                <a:solidFill>
                  <a:srgbClr val="000000"/>
                </a:solidFill>
                <a:latin typeface="Times New Roman"/>
              </a:rPr>
              <a:t>&lt;Foliennummer&gt;</a:t>
            </a:fld>
            <a:endParaRPr b="0" lang="de-DE" sz="1200" spc="-1" strike="noStrike">
              <a:latin typeface="Arial"/>
            </a:endParaRPr>
          </a:p>
        </p:txBody>
      </p:sp>
      <p:sp>
        <p:nvSpPr>
          <p:cNvPr id="77" name="CustomShape 4"/>
          <p:cNvSpPr/>
          <p:nvPr/>
        </p:nvSpPr>
        <p:spPr>
          <a:xfrm>
            <a:off x="0" y="9428760"/>
            <a:ext cx="2944440" cy="496800"/>
          </a:xfrm>
          <a:prstGeom prst="rect">
            <a:avLst/>
          </a:prstGeom>
          <a:noFill/>
          <a:ln>
            <a:noFill/>
          </a:ln>
        </p:spPr>
        <p:style>
          <a:lnRef idx="0"/>
          <a:fillRef idx="0"/>
          <a:effectRef idx="0"/>
          <a:fontRef idx="minor"/>
        </p:style>
        <p:txBody>
          <a:bodyPr lIns="90000" rIns="90000" tIns="45000" bIns="45000" anchor="b">
            <a:noAutofit/>
          </a:bodyPr>
          <a:p>
            <a:pPr>
              <a:lnSpc>
                <a:spcPct val="100000"/>
              </a:lnSpc>
            </a:pPr>
            <a:r>
              <a:rPr b="0" lang="de-DE" sz="1200" spc="-1" strike="noStrike">
                <a:solidFill>
                  <a:srgbClr val="000000"/>
                </a:solidFill>
                <a:latin typeface="+mn-lt"/>
                <a:ea typeface="+mn-ea"/>
              </a:rPr>
              <a:t>Seite</a:t>
            </a:r>
            <a:endParaRPr b="0" lang="de-DE"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422280" y="1241280"/>
            <a:ext cx="5951880" cy="3348720"/>
          </a:xfrm>
          <a:prstGeom prst="rect">
            <a:avLst/>
          </a:prstGeom>
        </p:spPr>
      </p:sp>
      <p:sp>
        <p:nvSpPr>
          <p:cNvPr id="79" name="PlaceHolder 2"/>
          <p:cNvSpPr>
            <a:spLocks noGrp="1"/>
          </p:cNvSpPr>
          <p:nvPr>
            <p:ph type="body"/>
          </p:nvPr>
        </p:nvSpPr>
        <p:spPr>
          <a:xfrm>
            <a:off x="679680" y="4777200"/>
            <a:ext cx="5437080" cy="3907440"/>
          </a:xfrm>
          <a:prstGeom prst="rect">
            <a:avLst/>
          </a:prstGeom>
        </p:spPr>
        <p:txBody>
          <a:bodyPr lIns="0" rIns="0" tIns="0" bIns="0">
            <a:noAutofit/>
          </a:bodyPr>
          <a:p>
            <a:endParaRPr b="0" lang="de-DE" sz="2000" spc="-1" strike="noStrike">
              <a:latin typeface="Arial"/>
            </a:endParaRPr>
          </a:p>
        </p:txBody>
      </p:sp>
      <p:sp>
        <p:nvSpPr>
          <p:cNvPr id="80" name="CustomShape 3"/>
          <p:cNvSpPr/>
          <p:nvPr/>
        </p:nvSpPr>
        <p:spPr>
          <a:xfrm>
            <a:off x="3850560" y="9428760"/>
            <a:ext cx="2944440" cy="49680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75DAF6D1-E70A-42E4-890B-0E55348FBC54}" type="slidenum">
              <a:rPr b="0" lang="de-DE" sz="1200" spc="-1" strike="noStrike">
                <a:solidFill>
                  <a:srgbClr val="000000"/>
                </a:solidFill>
                <a:latin typeface="Times New Roman"/>
              </a:rPr>
              <a:t>&lt;Foliennummer&gt;</a:t>
            </a:fld>
            <a:endParaRPr b="0" lang="de-DE" sz="1200" spc="-1" strike="noStrike">
              <a:latin typeface="Arial"/>
            </a:endParaRPr>
          </a:p>
        </p:txBody>
      </p:sp>
      <p:sp>
        <p:nvSpPr>
          <p:cNvPr id="81" name="CustomShape 4"/>
          <p:cNvSpPr/>
          <p:nvPr/>
        </p:nvSpPr>
        <p:spPr>
          <a:xfrm>
            <a:off x="0" y="9428760"/>
            <a:ext cx="2944440" cy="496800"/>
          </a:xfrm>
          <a:prstGeom prst="rect">
            <a:avLst/>
          </a:prstGeom>
          <a:noFill/>
          <a:ln>
            <a:noFill/>
          </a:ln>
        </p:spPr>
        <p:style>
          <a:lnRef idx="0"/>
          <a:fillRef idx="0"/>
          <a:effectRef idx="0"/>
          <a:fontRef idx="minor"/>
        </p:style>
        <p:txBody>
          <a:bodyPr lIns="90000" rIns="90000" tIns="45000" bIns="45000" anchor="b">
            <a:noAutofit/>
          </a:bodyPr>
          <a:p>
            <a:pPr>
              <a:lnSpc>
                <a:spcPct val="100000"/>
              </a:lnSpc>
            </a:pPr>
            <a:r>
              <a:rPr b="0" lang="de-DE" sz="1200" spc="-1" strike="noStrike">
                <a:solidFill>
                  <a:srgbClr val="000000"/>
                </a:solidFill>
                <a:latin typeface="+mn-lt"/>
                <a:ea typeface="+mn-ea"/>
              </a:rPr>
              <a:t>Seite</a:t>
            </a:r>
            <a:endParaRPr b="0" lang="de-DE"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422280" y="1241280"/>
            <a:ext cx="5951880" cy="3348720"/>
          </a:xfrm>
          <a:prstGeom prst="rect">
            <a:avLst/>
          </a:prstGeom>
        </p:spPr>
      </p:sp>
      <p:sp>
        <p:nvSpPr>
          <p:cNvPr id="83" name="PlaceHolder 2"/>
          <p:cNvSpPr>
            <a:spLocks noGrp="1"/>
          </p:cNvSpPr>
          <p:nvPr>
            <p:ph type="body"/>
          </p:nvPr>
        </p:nvSpPr>
        <p:spPr>
          <a:xfrm>
            <a:off x="679680" y="4777200"/>
            <a:ext cx="5437080" cy="3907440"/>
          </a:xfrm>
          <a:prstGeom prst="rect">
            <a:avLst/>
          </a:prstGeom>
        </p:spPr>
        <p:txBody>
          <a:bodyPr lIns="0" rIns="0" tIns="0" bIns="0">
            <a:noAutofit/>
          </a:bodyPr>
          <a:p>
            <a:endParaRPr b="0" lang="de-DE" sz="2000" spc="-1" strike="noStrike">
              <a:latin typeface="Arial"/>
            </a:endParaRPr>
          </a:p>
        </p:txBody>
      </p:sp>
      <p:sp>
        <p:nvSpPr>
          <p:cNvPr id="84" name="CustomShape 3"/>
          <p:cNvSpPr/>
          <p:nvPr/>
        </p:nvSpPr>
        <p:spPr>
          <a:xfrm>
            <a:off x="3850560" y="9428760"/>
            <a:ext cx="2944440" cy="49680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EC73697D-53CD-40BE-B7EA-B06712693E97}" type="slidenum">
              <a:rPr b="0" lang="de-DE" sz="1200" spc="-1" strike="noStrike">
                <a:solidFill>
                  <a:srgbClr val="000000"/>
                </a:solidFill>
                <a:latin typeface="Times New Roman"/>
              </a:rPr>
              <a:t>&lt;Foliennummer&gt;</a:t>
            </a:fld>
            <a:endParaRPr b="0" lang="de-DE" sz="1200" spc="-1" strike="noStrike">
              <a:latin typeface="Arial"/>
            </a:endParaRPr>
          </a:p>
        </p:txBody>
      </p:sp>
      <p:sp>
        <p:nvSpPr>
          <p:cNvPr id="85" name="CustomShape 4"/>
          <p:cNvSpPr/>
          <p:nvPr/>
        </p:nvSpPr>
        <p:spPr>
          <a:xfrm>
            <a:off x="0" y="9428760"/>
            <a:ext cx="2944440" cy="496800"/>
          </a:xfrm>
          <a:prstGeom prst="rect">
            <a:avLst/>
          </a:prstGeom>
          <a:noFill/>
          <a:ln>
            <a:noFill/>
          </a:ln>
        </p:spPr>
        <p:style>
          <a:lnRef idx="0"/>
          <a:fillRef idx="0"/>
          <a:effectRef idx="0"/>
          <a:fontRef idx="minor"/>
        </p:style>
        <p:txBody>
          <a:bodyPr lIns="90000" rIns="90000" tIns="45000" bIns="45000" anchor="b">
            <a:noAutofit/>
          </a:bodyPr>
          <a:p>
            <a:pPr>
              <a:lnSpc>
                <a:spcPct val="100000"/>
              </a:lnSpc>
            </a:pPr>
            <a:r>
              <a:rPr b="0" lang="de-DE" sz="1200" spc="-1" strike="noStrike">
                <a:solidFill>
                  <a:srgbClr val="000000"/>
                </a:solidFill>
                <a:latin typeface="+mn-lt"/>
                <a:ea typeface="+mn-ea"/>
              </a:rPr>
              <a:t>Seite</a:t>
            </a:r>
            <a:endParaRPr b="0" lang="de-DE"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sldImg"/>
          </p:nvPr>
        </p:nvSpPr>
        <p:spPr>
          <a:xfrm>
            <a:off x="422280" y="1241280"/>
            <a:ext cx="5951880" cy="3348720"/>
          </a:xfrm>
          <a:prstGeom prst="rect">
            <a:avLst/>
          </a:prstGeom>
        </p:spPr>
      </p:sp>
      <p:sp>
        <p:nvSpPr>
          <p:cNvPr id="87" name="PlaceHolder 2"/>
          <p:cNvSpPr>
            <a:spLocks noGrp="1"/>
          </p:cNvSpPr>
          <p:nvPr>
            <p:ph type="body"/>
          </p:nvPr>
        </p:nvSpPr>
        <p:spPr>
          <a:xfrm>
            <a:off x="679680" y="4777200"/>
            <a:ext cx="5437080" cy="3907440"/>
          </a:xfrm>
          <a:prstGeom prst="rect">
            <a:avLst/>
          </a:prstGeom>
        </p:spPr>
        <p:txBody>
          <a:bodyPr lIns="0" rIns="0" tIns="0" bIns="0">
            <a:noAutofit/>
          </a:bodyPr>
          <a:p>
            <a:endParaRPr b="0" lang="de-DE" sz="2000" spc="-1" strike="noStrike">
              <a:latin typeface="Arial"/>
            </a:endParaRPr>
          </a:p>
        </p:txBody>
      </p:sp>
      <p:sp>
        <p:nvSpPr>
          <p:cNvPr id="88" name="CustomShape 3"/>
          <p:cNvSpPr/>
          <p:nvPr/>
        </p:nvSpPr>
        <p:spPr>
          <a:xfrm>
            <a:off x="3850560" y="9428760"/>
            <a:ext cx="2944440" cy="49680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0DD92530-E289-458C-BE46-E6633689B8FC}" type="slidenum">
              <a:rPr b="0" lang="de-DE" sz="1200" spc="-1" strike="noStrike">
                <a:solidFill>
                  <a:srgbClr val="000000"/>
                </a:solidFill>
                <a:latin typeface="Times New Roman"/>
              </a:rPr>
              <a:t>&lt;Foliennummer&gt;</a:t>
            </a:fld>
            <a:endParaRPr b="0" lang="de-DE" sz="1200" spc="-1" strike="noStrike">
              <a:latin typeface="Arial"/>
            </a:endParaRPr>
          </a:p>
        </p:txBody>
      </p:sp>
      <p:sp>
        <p:nvSpPr>
          <p:cNvPr id="89" name="CustomShape 4"/>
          <p:cNvSpPr/>
          <p:nvPr/>
        </p:nvSpPr>
        <p:spPr>
          <a:xfrm>
            <a:off x="0" y="9428760"/>
            <a:ext cx="2944440" cy="496800"/>
          </a:xfrm>
          <a:prstGeom prst="rect">
            <a:avLst/>
          </a:prstGeom>
          <a:noFill/>
          <a:ln>
            <a:noFill/>
          </a:ln>
        </p:spPr>
        <p:style>
          <a:lnRef idx="0"/>
          <a:fillRef idx="0"/>
          <a:effectRef idx="0"/>
          <a:fontRef idx="minor"/>
        </p:style>
        <p:txBody>
          <a:bodyPr lIns="90000" rIns="90000" tIns="45000" bIns="45000" anchor="b">
            <a:noAutofit/>
          </a:bodyPr>
          <a:p>
            <a:pPr>
              <a:lnSpc>
                <a:spcPct val="100000"/>
              </a:lnSpc>
            </a:pPr>
            <a:r>
              <a:rPr b="0" lang="de-DE" sz="1200" spc="-1" strike="noStrike">
                <a:solidFill>
                  <a:srgbClr val="000000"/>
                </a:solidFill>
                <a:latin typeface="+mn-lt"/>
                <a:ea typeface="+mn-ea"/>
              </a:rPr>
              <a:t>Seite</a:t>
            </a:r>
            <a:endParaRPr b="0" lang="de-DE"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sldImg"/>
          </p:nvPr>
        </p:nvSpPr>
        <p:spPr>
          <a:xfrm>
            <a:off x="422280" y="1241280"/>
            <a:ext cx="5951880" cy="3348720"/>
          </a:xfrm>
          <a:prstGeom prst="rect">
            <a:avLst/>
          </a:prstGeom>
        </p:spPr>
      </p:sp>
      <p:sp>
        <p:nvSpPr>
          <p:cNvPr id="91" name="PlaceHolder 2"/>
          <p:cNvSpPr>
            <a:spLocks noGrp="1"/>
          </p:cNvSpPr>
          <p:nvPr>
            <p:ph type="body"/>
          </p:nvPr>
        </p:nvSpPr>
        <p:spPr>
          <a:xfrm>
            <a:off x="679680" y="4777200"/>
            <a:ext cx="5437080" cy="3907440"/>
          </a:xfrm>
          <a:prstGeom prst="rect">
            <a:avLst/>
          </a:prstGeom>
        </p:spPr>
        <p:txBody>
          <a:bodyPr lIns="0" rIns="0" tIns="0" bIns="0">
            <a:noAutofit/>
          </a:bodyPr>
          <a:p>
            <a:endParaRPr b="0" lang="de-DE" sz="2000" spc="-1" strike="noStrike">
              <a:latin typeface="Arial"/>
            </a:endParaRPr>
          </a:p>
        </p:txBody>
      </p:sp>
      <p:sp>
        <p:nvSpPr>
          <p:cNvPr id="92" name="CustomShape 3"/>
          <p:cNvSpPr/>
          <p:nvPr/>
        </p:nvSpPr>
        <p:spPr>
          <a:xfrm>
            <a:off x="3850560" y="9428760"/>
            <a:ext cx="2944440" cy="49680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4B474533-BA79-4290-BE2D-80264179AF41}" type="slidenum">
              <a:rPr b="0" lang="de-DE" sz="1200" spc="-1" strike="noStrike">
                <a:solidFill>
                  <a:srgbClr val="000000"/>
                </a:solidFill>
                <a:latin typeface="Times New Roman"/>
              </a:rPr>
              <a:t>&lt;Foliennummer&gt;</a:t>
            </a:fld>
            <a:endParaRPr b="0" lang="de-DE" sz="1200" spc="-1" strike="noStrike">
              <a:latin typeface="Arial"/>
            </a:endParaRPr>
          </a:p>
        </p:txBody>
      </p:sp>
      <p:sp>
        <p:nvSpPr>
          <p:cNvPr id="93" name="CustomShape 4"/>
          <p:cNvSpPr/>
          <p:nvPr/>
        </p:nvSpPr>
        <p:spPr>
          <a:xfrm>
            <a:off x="0" y="9428760"/>
            <a:ext cx="2944440" cy="496800"/>
          </a:xfrm>
          <a:prstGeom prst="rect">
            <a:avLst/>
          </a:prstGeom>
          <a:noFill/>
          <a:ln>
            <a:noFill/>
          </a:ln>
        </p:spPr>
        <p:style>
          <a:lnRef idx="0"/>
          <a:fillRef idx="0"/>
          <a:effectRef idx="0"/>
          <a:fontRef idx="minor"/>
        </p:style>
        <p:txBody>
          <a:bodyPr lIns="90000" rIns="90000" tIns="45000" bIns="45000" anchor="b">
            <a:noAutofit/>
          </a:bodyPr>
          <a:p>
            <a:pPr>
              <a:lnSpc>
                <a:spcPct val="100000"/>
              </a:lnSpc>
            </a:pPr>
            <a:r>
              <a:rPr b="0" lang="de-DE" sz="1200" spc="-1" strike="noStrike">
                <a:solidFill>
                  <a:srgbClr val="000000"/>
                </a:solidFill>
                <a:latin typeface="+mn-lt"/>
                <a:ea typeface="+mn-ea"/>
              </a:rPr>
              <a:t>Seite</a:t>
            </a:r>
            <a:endParaRPr b="0" lang="de-DE"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sldImg"/>
          </p:nvPr>
        </p:nvSpPr>
        <p:spPr>
          <a:xfrm>
            <a:off x="422280" y="1241280"/>
            <a:ext cx="5951880" cy="3348720"/>
          </a:xfrm>
          <a:prstGeom prst="rect">
            <a:avLst/>
          </a:prstGeom>
        </p:spPr>
      </p:sp>
      <p:sp>
        <p:nvSpPr>
          <p:cNvPr id="95" name="PlaceHolder 2"/>
          <p:cNvSpPr>
            <a:spLocks noGrp="1"/>
          </p:cNvSpPr>
          <p:nvPr>
            <p:ph type="body"/>
          </p:nvPr>
        </p:nvSpPr>
        <p:spPr>
          <a:xfrm>
            <a:off x="679680" y="4777200"/>
            <a:ext cx="5437080" cy="3907440"/>
          </a:xfrm>
          <a:prstGeom prst="rect">
            <a:avLst/>
          </a:prstGeom>
        </p:spPr>
        <p:txBody>
          <a:bodyPr lIns="0" rIns="0" tIns="0" bIns="0">
            <a:noAutofit/>
          </a:bodyPr>
          <a:p>
            <a:endParaRPr b="0" lang="de-DE" sz="2000" spc="-1" strike="noStrike">
              <a:latin typeface="Arial"/>
            </a:endParaRPr>
          </a:p>
        </p:txBody>
      </p:sp>
      <p:sp>
        <p:nvSpPr>
          <p:cNvPr id="96" name="CustomShape 3"/>
          <p:cNvSpPr/>
          <p:nvPr/>
        </p:nvSpPr>
        <p:spPr>
          <a:xfrm>
            <a:off x="3850560" y="9428760"/>
            <a:ext cx="2944440" cy="49680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BAE0523C-7EDD-47AD-95D1-6FDF82E15D40}" type="slidenum">
              <a:rPr b="0" lang="de-DE" sz="1200" spc="-1" strike="noStrike">
                <a:solidFill>
                  <a:srgbClr val="000000"/>
                </a:solidFill>
                <a:latin typeface="Times New Roman"/>
              </a:rPr>
              <a:t>&lt;Foliennummer&gt;</a:t>
            </a:fld>
            <a:endParaRPr b="0" lang="de-DE" sz="1200" spc="-1" strike="noStrike">
              <a:latin typeface="Arial"/>
            </a:endParaRPr>
          </a:p>
        </p:txBody>
      </p:sp>
      <p:sp>
        <p:nvSpPr>
          <p:cNvPr id="97" name="CustomShape 4"/>
          <p:cNvSpPr/>
          <p:nvPr/>
        </p:nvSpPr>
        <p:spPr>
          <a:xfrm>
            <a:off x="0" y="9428760"/>
            <a:ext cx="2944440" cy="496800"/>
          </a:xfrm>
          <a:prstGeom prst="rect">
            <a:avLst/>
          </a:prstGeom>
          <a:noFill/>
          <a:ln>
            <a:noFill/>
          </a:ln>
        </p:spPr>
        <p:style>
          <a:lnRef idx="0"/>
          <a:fillRef idx="0"/>
          <a:effectRef idx="0"/>
          <a:fontRef idx="minor"/>
        </p:style>
        <p:txBody>
          <a:bodyPr lIns="90000" rIns="90000" tIns="45000" bIns="45000" anchor="b">
            <a:noAutofit/>
          </a:bodyPr>
          <a:p>
            <a:pPr>
              <a:lnSpc>
                <a:spcPct val="100000"/>
              </a:lnSpc>
            </a:pPr>
            <a:r>
              <a:rPr b="0" lang="de-DE" sz="1200" spc="-1" strike="noStrike">
                <a:solidFill>
                  <a:srgbClr val="000000"/>
                </a:solidFill>
                <a:latin typeface="+mn-lt"/>
                <a:ea typeface="+mn-ea"/>
              </a:rPr>
              <a:t>Seite</a:t>
            </a:r>
            <a:endParaRPr b="0" lang="de-DE"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sldImg"/>
          </p:nvPr>
        </p:nvSpPr>
        <p:spPr>
          <a:xfrm>
            <a:off x="422280" y="1241280"/>
            <a:ext cx="5951880" cy="3348720"/>
          </a:xfrm>
          <a:prstGeom prst="rect">
            <a:avLst/>
          </a:prstGeom>
        </p:spPr>
      </p:sp>
      <p:sp>
        <p:nvSpPr>
          <p:cNvPr id="99" name="PlaceHolder 2"/>
          <p:cNvSpPr>
            <a:spLocks noGrp="1"/>
          </p:cNvSpPr>
          <p:nvPr>
            <p:ph type="body"/>
          </p:nvPr>
        </p:nvSpPr>
        <p:spPr>
          <a:xfrm>
            <a:off x="679680" y="4777200"/>
            <a:ext cx="5437080" cy="3907440"/>
          </a:xfrm>
          <a:prstGeom prst="rect">
            <a:avLst/>
          </a:prstGeom>
        </p:spPr>
        <p:txBody>
          <a:bodyPr lIns="0" rIns="0" tIns="0" bIns="0">
            <a:noAutofit/>
          </a:bodyPr>
          <a:p>
            <a:endParaRPr b="0" lang="de-DE" sz="2000" spc="-1" strike="noStrike">
              <a:latin typeface="Arial"/>
            </a:endParaRPr>
          </a:p>
        </p:txBody>
      </p:sp>
      <p:sp>
        <p:nvSpPr>
          <p:cNvPr id="100" name="CustomShape 3"/>
          <p:cNvSpPr/>
          <p:nvPr/>
        </p:nvSpPr>
        <p:spPr>
          <a:xfrm>
            <a:off x="3850560" y="9428760"/>
            <a:ext cx="2944440" cy="49680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6B499D96-29C0-411C-B698-2F7294B98B29}" type="slidenum">
              <a:rPr b="0" lang="de-DE" sz="1200" spc="-1" strike="noStrike">
                <a:solidFill>
                  <a:srgbClr val="000000"/>
                </a:solidFill>
                <a:latin typeface="Times New Roman"/>
              </a:rPr>
              <a:t>&lt;Foliennummer&gt;</a:t>
            </a:fld>
            <a:endParaRPr b="0" lang="de-DE" sz="1200" spc="-1" strike="noStrike">
              <a:latin typeface="Arial"/>
            </a:endParaRPr>
          </a:p>
        </p:txBody>
      </p:sp>
      <p:sp>
        <p:nvSpPr>
          <p:cNvPr id="101" name="CustomShape 4"/>
          <p:cNvSpPr/>
          <p:nvPr/>
        </p:nvSpPr>
        <p:spPr>
          <a:xfrm>
            <a:off x="0" y="9428760"/>
            <a:ext cx="2944440" cy="496800"/>
          </a:xfrm>
          <a:prstGeom prst="rect">
            <a:avLst/>
          </a:prstGeom>
          <a:noFill/>
          <a:ln>
            <a:noFill/>
          </a:ln>
        </p:spPr>
        <p:style>
          <a:lnRef idx="0"/>
          <a:fillRef idx="0"/>
          <a:effectRef idx="0"/>
          <a:fontRef idx="minor"/>
        </p:style>
        <p:txBody>
          <a:bodyPr lIns="90000" rIns="90000" tIns="45000" bIns="45000" anchor="b">
            <a:noAutofit/>
          </a:bodyPr>
          <a:p>
            <a:pPr>
              <a:lnSpc>
                <a:spcPct val="100000"/>
              </a:lnSpc>
            </a:pPr>
            <a:r>
              <a:rPr b="0" lang="de-DE" sz="1200" spc="-1" strike="noStrike">
                <a:solidFill>
                  <a:srgbClr val="000000"/>
                </a:solidFill>
                <a:latin typeface="+mn-lt"/>
                <a:ea typeface="+mn-ea"/>
              </a:rPr>
              <a:t>Seite</a:t>
            </a:r>
            <a:endParaRPr b="0" lang="de-DE"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normAutofit/>
          </a:bodyPr>
          <a:p>
            <a:endParaRPr b="0" lang="de-DE" sz="3200" spc="-1" strike="noStrike">
              <a:latin typeface="Arial"/>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32"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
        <p:nvSpPr>
          <p:cNvPr id="33" name="PlaceHolder 5"/>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
        <p:nvSpPr>
          <p:cNvPr id="35" name="PlaceHolder 2"/>
          <p:cNvSpPr>
            <a:spLocks noGrp="1"/>
          </p:cNvSpPr>
          <p:nvPr>
            <p:ph type="body"/>
          </p:nvPr>
        </p:nvSpPr>
        <p:spPr>
          <a:xfrm>
            <a:off x="609480" y="1604520"/>
            <a:ext cx="3533040" cy="1896840"/>
          </a:xfrm>
          <a:prstGeom prst="rect">
            <a:avLst/>
          </a:prstGeom>
        </p:spPr>
        <p:txBody>
          <a:bodyPr lIns="0" rIns="0" tIns="0" bIns="0">
            <a:normAutofit/>
          </a:bodyPr>
          <a:p>
            <a:endParaRPr b="0" lang="de-DE" sz="3200" spc="-1" strike="noStrike">
              <a:latin typeface="Arial"/>
            </a:endParaRPr>
          </a:p>
        </p:txBody>
      </p:sp>
      <p:sp>
        <p:nvSpPr>
          <p:cNvPr id="36" name="PlaceHolder 3"/>
          <p:cNvSpPr>
            <a:spLocks noGrp="1"/>
          </p:cNvSpPr>
          <p:nvPr>
            <p:ph type="body"/>
          </p:nvPr>
        </p:nvSpPr>
        <p:spPr>
          <a:xfrm>
            <a:off x="4319640" y="1604520"/>
            <a:ext cx="3533040" cy="1896840"/>
          </a:xfrm>
          <a:prstGeom prst="rect">
            <a:avLst/>
          </a:prstGeom>
        </p:spPr>
        <p:txBody>
          <a:bodyPr lIns="0" rIns="0" tIns="0" bIns="0">
            <a:normAutofit/>
          </a:bodyPr>
          <a:p>
            <a:endParaRPr b="0" lang="de-DE" sz="3200" spc="-1" strike="noStrike">
              <a:latin typeface="Arial"/>
            </a:endParaRPr>
          </a:p>
        </p:txBody>
      </p:sp>
      <p:sp>
        <p:nvSpPr>
          <p:cNvPr id="37" name="PlaceHolder 4"/>
          <p:cNvSpPr>
            <a:spLocks noGrp="1"/>
          </p:cNvSpPr>
          <p:nvPr>
            <p:ph type="body"/>
          </p:nvPr>
        </p:nvSpPr>
        <p:spPr>
          <a:xfrm>
            <a:off x="8029800" y="1604520"/>
            <a:ext cx="3533040" cy="1896840"/>
          </a:xfrm>
          <a:prstGeom prst="rect">
            <a:avLst/>
          </a:prstGeom>
        </p:spPr>
        <p:txBody>
          <a:bodyPr lIns="0" rIns="0" tIns="0" bIns="0">
            <a:normAutofit/>
          </a:bodyPr>
          <a:p>
            <a:endParaRPr b="0" lang="de-DE" sz="3200" spc="-1" strike="noStrike">
              <a:latin typeface="Arial"/>
            </a:endParaRPr>
          </a:p>
        </p:txBody>
      </p:sp>
      <p:sp>
        <p:nvSpPr>
          <p:cNvPr id="38" name="PlaceHolder 5"/>
          <p:cNvSpPr>
            <a:spLocks noGrp="1"/>
          </p:cNvSpPr>
          <p:nvPr>
            <p:ph type="body"/>
          </p:nvPr>
        </p:nvSpPr>
        <p:spPr>
          <a:xfrm>
            <a:off x="609480" y="3682080"/>
            <a:ext cx="3533040" cy="1896840"/>
          </a:xfrm>
          <a:prstGeom prst="rect">
            <a:avLst/>
          </a:prstGeom>
        </p:spPr>
        <p:txBody>
          <a:bodyPr lIns="0" rIns="0" tIns="0" bIns="0">
            <a:normAutofit/>
          </a:bodyPr>
          <a:p>
            <a:endParaRPr b="0" lang="de-DE" sz="3200" spc="-1" strike="noStrike">
              <a:latin typeface="Arial"/>
            </a:endParaRPr>
          </a:p>
        </p:txBody>
      </p:sp>
      <p:sp>
        <p:nvSpPr>
          <p:cNvPr id="39" name="PlaceHolder 6"/>
          <p:cNvSpPr>
            <a:spLocks noGrp="1"/>
          </p:cNvSpPr>
          <p:nvPr>
            <p:ph type="body"/>
          </p:nvPr>
        </p:nvSpPr>
        <p:spPr>
          <a:xfrm>
            <a:off x="4319640" y="3682080"/>
            <a:ext cx="3533040" cy="1896840"/>
          </a:xfrm>
          <a:prstGeom prst="rect">
            <a:avLst/>
          </a:prstGeom>
        </p:spPr>
        <p:txBody>
          <a:bodyPr lIns="0" rIns="0" tIns="0" bIns="0">
            <a:normAutofit/>
          </a:bodyPr>
          <a:p>
            <a:endParaRPr b="0" lang="de-DE" sz="3200" spc="-1" strike="noStrike">
              <a:latin typeface="Arial"/>
            </a:endParaRPr>
          </a:p>
        </p:txBody>
      </p:sp>
      <p:sp>
        <p:nvSpPr>
          <p:cNvPr id="40" name="PlaceHolder 7"/>
          <p:cNvSpPr>
            <a:spLocks noGrp="1"/>
          </p:cNvSpPr>
          <p:nvPr>
            <p:ph type="body"/>
          </p:nvPr>
        </p:nvSpPr>
        <p:spPr>
          <a:xfrm>
            <a:off x="8029800" y="3682080"/>
            <a:ext cx="35330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16"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
        <p:nvSpPr>
          <p:cNvPr id="17"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de-DE" sz="4400" spc="-1" strike="noStrike">
              <a:latin typeface="Arial"/>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4241520" y="495360"/>
            <a:ext cx="3703320" cy="0"/>
          </a:xfrm>
          <a:prstGeom prst="line">
            <a:avLst/>
          </a:prstGeom>
          <a:ln w="82440">
            <a:solidFill>
              <a:schemeClr val="accent1"/>
            </a:solidFill>
            <a:round/>
          </a:ln>
        </p:spPr>
        <p:style>
          <a:lnRef idx="1">
            <a:schemeClr val="accent1"/>
          </a:lnRef>
          <a:fillRef idx="0">
            <a:schemeClr val="accent1"/>
          </a:fillRef>
          <a:effectRef idx="0">
            <a:schemeClr val="accent1"/>
          </a:effectRef>
          <a:fontRef idx="minor"/>
        </p:style>
      </p:sp>
      <p:sp>
        <p:nvSpPr>
          <p:cNvPr id="1" name="Line 2"/>
          <p:cNvSpPr/>
          <p:nvPr/>
        </p:nvSpPr>
        <p:spPr>
          <a:xfrm>
            <a:off x="8042040" y="495360"/>
            <a:ext cx="3703320" cy="0"/>
          </a:xfrm>
          <a:prstGeom prst="line">
            <a:avLst/>
          </a:prstGeom>
          <a:ln w="82440">
            <a:solidFill>
              <a:schemeClr val="accent4"/>
            </a:solidFill>
            <a:round/>
          </a:ln>
        </p:spPr>
        <p:style>
          <a:lnRef idx="1">
            <a:schemeClr val="accent1"/>
          </a:lnRef>
          <a:fillRef idx="0">
            <a:schemeClr val="accent1"/>
          </a:fillRef>
          <a:effectRef idx="0">
            <a:schemeClr val="accent1"/>
          </a:effectRef>
          <a:fontRef idx="minor"/>
        </p:style>
      </p:sp>
      <p:sp>
        <p:nvSpPr>
          <p:cNvPr id="2" name="Line 3"/>
          <p:cNvSpPr/>
          <p:nvPr/>
        </p:nvSpPr>
        <p:spPr>
          <a:xfrm>
            <a:off x="436680" y="495360"/>
            <a:ext cx="3703320" cy="0"/>
          </a:xfrm>
          <a:prstGeom prst="line">
            <a:avLst/>
          </a:prstGeom>
          <a:ln w="82440">
            <a:solidFill>
              <a:schemeClr val="accent3"/>
            </a:solidFill>
            <a:round/>
          </a:ln>
        </p:spPr>
        <p:style>
          <a:lnRef idx="1">
            <a:schemeClr val="accent1"/>
          </a:lnRef>
          <a:fillRef idx="0">
            <a:schemeClr val="accent1"/>
          </a:fillRef>
          <a:effectRef idx="0">
            <a:schemeClr val="accent1"/>
          </a:effectRef>
          <a:fontRef idx="minor"/>
        </p:style>
      </p:sp>
      <p:sp>
        <p:nvSpPr>
          <p:cNvPr id="3" name="PlaceHolder 4"/>
          <p:cNvSpPr>
            <a:spLocks noGrp="1"/>
          </p:cNvSpPr>
          <p:nvPr>
            <p:ph type="title"/>
          </p:nvPr>
        </p:nvSpPr>
        <p:spPr>
          <a:xfrm>
            <a:off x="609480" y="273600"/>
            <a:ext cx="10972440" cy="1144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10558440" y="6423840"/>
            <a:ext cx="105156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016D4A4-8E4B-4C6F-8B1E-020643D2673F}" type="slidenum">
              <a:rPr b="0" lang="de-DE" sz="900" spc="-1" strike="noStrike">
                <a:solidFill>
                  <a:srgbClr val="404040"/>
                </a:solidFill>
                <a:latin typeface="Gill Sans MT"/>
                <a:ea typeface="DejaVu Sans"/>
              </a:rPr>
              <a:t>&lt;Foliennummer&gt;</a:t>
            </a:fld>
            <a:endParaRPr b="0" lang="de-DE" sz="900" spc="-1" strike="noStrike">
              <a:latin typeface="Arial"/>
            </a:endParaRPr>
          </a:p>
        </p:txBody>
      </p:sp>
      <p:graphicFrame>
        <p:nvGraphicFramePr>
          <p:cNvPr id="48" name="Table 2"/>
          <p:cNvGraphicFramePr/>
          <p:nvPr/>
        </p:nvGraphicFramePr>
        <p:xfrm>
          <a:off x="464040" y="802080"/>
          <a:ext cx="11279880" cy="5807880"/>
        </p:xfrm>
        <a:graphic>
          <a:graphicData uri="http://schemas.openxmlformats.org/drawingml/2006/table">
            <a:tbl>
              <a:tblPr/>
              <a:tblGrid>
                <a:gridCol w="5640120"/>
                <a:gridCol w="5640120"/>
              </a:tblGrid>
              <a:tr h="5808240">
                <a:tc>
                  <a:txBody>
                    <a:bodyPr>
                      <a:noAutofit/>
                    </a:bodyPr>
                    <a:p>
                      <a:pPr>
                        <a:lnSpc>
                          <a:spcPct val="100000"/>
                        </a:lnSpc>
                      </a:pPr>
                      <a:r>
                        <a:rPr b="0" lang="de-DE" sz="1200" spc="-1" strike="noStrike">
                          <a:solidFill>
                            <a:srgbClr val="000000"/>
                          </a:solidFill>
                          <a:latin typeface="Gill Sans MT"/>
                        </a:rPr>
                        <a:t> </a:t>
                      </a:r>
                      <a:endParaRPr b="0" lang="de-DE" sz="1200" spc="-1" strike="noStrike">
                        <a:latin typeface="Arial"/>
                      </a:endParaRPr>
                    </a:p>
                    <a:p>
                      <a:pPr algn="ctr">
                        <a:lnSpc>
                          <a:spcPct val="100000"/>
                        </a:lnSpc>
                      </a:pPr>
                      <a:endParaRPr b="0" lang="de-DE" sz="1200" spc="-1" strike="noStrike">
                        <a:latin typeface="Arial"/>
                      </a:endParaRPr>
                    </a:p>
                    <a:p>
                      <a:pPr algn="ctr">
                        <a:lnSpc>
                          <a:spcPct val="100000"/>
                        </a:lnSpc>
                      </a:pPr>
                      <a:r>
                        <a:rPr b="1" lang="de-DE" sz="2100" spc="-1" strike="noStrike">
                          <a:solidFill>
                            <a:srgbClr val="000000"/>
                          </a:solidFill>
                          <a:latin typeface="Segoe Print"/>
                          <a:ea typeface="Tahoma"/>
                        </a:rPr>
                        <a:t>Waldschule </a:t>
                      </a:r>
                      <a:br/>
                      <a:r>
                        <a:rPr b="0" lang="de-DE" sz="2100" spc="-1" strike="noStrike">
                          <a:solidFill>
                            <a:srgbClr val="000000"/>
                          </a:solidFill>
                          <a:latin typeface="Gill Sans MT"/>
                          <a:ea typeface="Tahoma"/>
                        </a:rPr>
                        <a:t>BIETIGHEIM-BISSINGEN </a:t>
                      </a:r>
                      <a:br/>
                      <a:r>
                        <a:rPr b="0" lang="de-DE" sz="2100" spc="-1" strike="noStrike">
                          <a:solidFill>
                            <a:srgbClr val="000000"/>
                          </a:solidFill>
                          <a:latin typeface="Gill Sans MT"/>
                          <a:ea typeface="Tahoma"/>
                        </a:rPr>
                        <a:t> </a:t>
                      </a:r>
                      <a:br/>
                      <a:r>
                        <a:rPr b="0" lang="de-DE" sz="2100" spc="-1" strike="noStrike">
                          <a:solidFill>
                            <a:srgbClr val="000000"/>
                          </a:solidFill>
                          <a:latin typeface="Gill Sans MT"/>
                          <a:ea typeface="Tahoma"/>
                        </a:rPr>
                        <a:t>Informationsflyer der Schulkind-Betreuung </a:t>
                      </a:r>
                      <a:endParaRPr b="0" lang="de-DE" sz="21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xBody>
                    <a:bodyPr>
                      <a:noAutofit/>
                    </a:bodyPr>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7000"/>
                        </a:lnSpc>
                        <a:spcAft>
                          <a:spcPts val="14"/>
                        </a:spcAft>
                      </a:pPr>
                      <a:r>
                        <a:rPr b="1" lang="de-DE" sz="1200" spc="-1" strike="noStrike">
                          <a:solidFill>
                            <a:srgbClr val="000000"/>
                          </a:solidFill>
                          <a:latin typeface="Gill Sans MT"/>
                          <a:ea typeface="Tahoma"/>
                        </a:rPr>
                        <a:t>Unsere Anschrift: </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Schulkind-Betreuung der Waldschule </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Panoramastr. 2 </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74321 Bietigheim-Bissingen </a:t>
                      </a:r>
                      <a:endParaRPr b="0" lang="de-DE" sz="1200" spc="-1" strike="noStrike">
                        <a:latin typeface="Arial"/>
                      </a:endParaRPr>
                    </a:p>
                    <a:p>
                      <a:pPr marL="6480" indent="-5400">
                        <a:lnSpc>
                          <a:spcPct val="107000"/>
                        </a:lnSpc>
                        <a:spcAft>
                          <a:spcPts val="14"/>
                        </a:spcAft>
                      </a:pPr>
                      <a:r>
                        <a:rPr b="0" lang="de-DE" sz="1200" spc="-1" strike="noStrike">
                          <a:solidFill>
                            <a:srgbClr val="000000"/>
                          </a:solidFill>
                          <a:latin typeface="Gill Sans MT"/>
                          <a:ea typeface="Tahoma"/>
                        </a:rPr>
                        <a:t> </a:t>
                      </a:r>
                      <a:endParaRPr b="0" lang="de-DE" sz="1200" spc="-1" strike="noStrike">
                        <a:latin typeface="Arial"/>
                      </a:endParaRPr>
                    </a:p>
                    <a:p>
                      <a:pPr marL="6480" indent="-5400">
                        <a:lnSpc>
                          <a:spcPct val="107000"/>
                        </a:lnSpc>
                        <a:spcAft>
                          <a:spcPts val="14"/>
                        </a:spcAft>
                      </a:pPr>
                      <a:r>
                        <a:rPr b="1" lang="de-DE" sz="1200" spc="-1" strike="noStrike">
                          <a:solidFill>
                            <a:srgbClr val="000000"/>
                          </a:solidFill>
                          <a:latin typeface="Gill Sans MT"/>
                          <a:ea typeface="Tahoma"/>
                        </a:rPr>
                        <a:t>Kontaktmöglichkeiten Schulkind-Betreuung (direkt):</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Festnetz: 07142 / 779084 </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E-Mail: kernzeit@waldschule-bissingen.de </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 </a:t>
                      </a:r>
                      <a:endParaRPr b="0" lang="de-DE" sz="1200" spc="-1" strike="noStrike">
                        <a:latin typeface="Arial"/>
                      </a:endParaRPr>
                    </a:p>
                    <a:p>
                      <a:pPr marL="6480" indent="-5400">
                        <a:lnSpc>
                          <a:spcPct val="102000"/>
                        </a:lnSpc>
                        <a:spcAft>
                          <a:spcPts val="14"/>
                        </a:spcAft>
                      </a:pPr>
                      <a:r>
                        <a:rPr b="1" lang="de-DE" sz="1200" spc="-1" strike="noStrike">
                          <a:solidFill>
                            <a:srgbClr val="000000"/>
                          </a:solidFill>
                          <a:latin typeface="Gill Sans MT"/>
                          <a:ea typeface="Tahoma"/>
                        </a:rPr>
                        <a:t>Kontaktdaten Frau Heike Merz:</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Leitung Ganztag Campus Bissingen, Leitung Schulkind-Betreuung</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Mobil: 0170 / 78 55 947    Festnetz: 07142 / 77 90 72</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E-Mail: h.merz@schule.bietigheim-bissingen.de</a:t>
                      </a:r>
                      <a:endParaRPr b="0" lang="de-DE" sz="1200" spc="-1" strike="noStrike">
                        <a:latin typeface="Arial"/>
                      </a:endParaRPr>
                    </a:p>
                    <a:p>
                      <a:pPr marL="6480" indent="-5400">
                        <a:lnSpc>
                          <a:spcPct val="102000"/>
                        </a:lnSpc>
                        <a:spcAft>
                          <a:spcPts val="14"/>
                        </a:spcAft>
                      </a:pPr>
                      <a:endParaRPr b="0" lang="de-DE" sz="1200" spc="-1" strike="noStrike">
                        <a:latin typeface="Arial"/>
                      </a:endParaRPr>
                    </a:p>
                    <a:p>
                      <a:pPr marL="6480" indent="-5400">
                        <a:lnSpc>
                          <a:spcPct val="102000"/>
                        </a:lnSpc>
                        <a:spcAft>
                          <a:spcPts val="14"/>
                        </a:spcAft>
                      </a:pPr>
                      <a:r>
                        <a:rPr b="1" lang="de-DE" sz="1200" spc="-1" strike="noStrike">
                          <a:solidFill>
                            <a:srgbClr val="000000"/>
                          </a:solidFill>
                          <a:latin typeface="Gill Sans MT"/>
                          <a:ea typeface="Tahoma"/>
                        </a:rPr>
                        <a:t>Schul-Homepage:</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www.waldschule-bissingen.de</a:t>
                      </a:r>
                      <a:endParaRPr b="0" lang="de-DE" sz="1200" spc="-1" strike="noStrike">
                        <a:latin typeface="Arial"/>
                      </a:endParaRPr>
                    </a:p>
                    <a:p>
                      <a:pPr marL="6480" indent="-5400">
                        <a:lnSpc>
                          <a:spcPct val="102000"/>
                        </a:lnSpc>
                        <a:spcAft>
                          <a:spcPts val="14"/>
                        </a:spcAft>
                      </a:pPr>
                      <a:endParaRPr b="0" lang="de-DE" sz="1200" spc="-1" strike="noStrike">
                        <a:latin typeface="Arial"/>
                      </a:endParaRPr>
                    </a:p>
                    <a:p>
                      <a:pPr marL="6480" indent="-5400">
                        <a:lnSpc>
                          <a:spcPct val="102000"/>
                        </a:lnSpc>
                        <a:spcAft>
                          <a:spcPts val="14"/>
                        </a:spcAft>
                      </a:pPr>
                      <a:r>
                        <a:rPr b="1" lang="de-DE" sz="1200" spc="-1" strike="noStrike">
                          <a:solidFill>
                            <a:srgbClr val="000000"/>
                          </a:solidFill>
                          <a:latin typeface="Gill Sans MT"/>
                          <a:ea typeface="Tahoma"/>
                        </a:rPr>
                        <a:t>Kontakt Stadtverwaltung Bietigheim-Bissingen:</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Frau Kunzmann</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Tel.: 07142/ 74256</a:t>
                      </a:r>
                      <a:endParaRPr b="0" lang="de-DE" sz="1200" spc="-1" strike="noStrike">
                        <a:latin typeface="Arial"/>
                      </a:endParaRPr>
                    </a:p>
                    <a:p>
                      <a:pPr marL="6480" indent="-5400">
                        <a:lnSpc>
                          <a:spcPct val="102000"/>
                        </a:lnSpc>
                        <a:spcAft>
                          <a:spcPts val="14"/>
                        </a:spcAft>
                      </a:pPr>
                      <a:r>
                        <a:rPr b="0" lang="de-DE" sz="1200" spc="-1" strike="noStrike">
                          <a:solidFill>
                            <a:srgbClr val="000000"/>
                          </a:solidFill>
                          <a:latin typeface="Gill Sans MT"/>
                          <a:ea typeface="Tahoma"/>
                        </a:rPr>
                        <a:t>E-Mail: k.kunzmann@bietigheim-bissingen.de</a:t>
                      </a:r>
                      <a:endParaRPr b="0" lang="de-DE" sz="1200" spc="-1" strike="noStrike">
                        <a:latin typeface="Arial"/>
                      </a:endParaRPr>
                    </a:p>
                    <a:p>
                      <a:pPr marL="6480" indent="-5400">
                        <a:lnSpc>
                          <a:spcPct val="100000"/>
                        </a:lnSpc>
                      </a:pP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r>
            </a:tbl>
          </a:graphicData>
        </a:graphic>
      </p:graphicFrame>
      <p:pic>
        <p:nvPicPr>
          <p:cNvPr id="49" name="Grafik 4" descr=""/>
          <p:cNvPicPr/>
          <p:nvPr/>
        </p:nvPicPr>
        <p:blipFill>
          <a:blip r:embed="rId1"/>
          <a:stretch/>
        </p:blipFill>
        <p:spPr>
          <a:xfrm>
            <a:off x="2018520" y="3391560"/>
            <a:ext cx="2600640" cy="2600640"/>
          </a:xfrm>
          <a:prstGeom prst="rect">
            <a:avLst/>
          </a:prstGeom>
          <a:ln>
            <a:noFill/>
          </a:ln>
          <a:effectLst>
            <a:outerShdw algn="tl" blurRad="190500" rotWithShape="0">
              <a:srgbClr val="000000">
                <a:alpha val="70000"/>
              </a:srgbClr>
            </a:outerShdw>
          </a:effectLst>
        </p:spPr>
      </p:pic>
      <p:sp>
        <p:nvSpPr>
          <p:cNvPr id="50" name="CustomShape 3"/>
          <p:cNvSpPr/>
          <p:nvPr/>
        </p:nvSpPr>
        <p:spPr>
          <a:xfrm>
            <a:off x="10558440" y="5885280"/>
            <a:ext cx="1351440" cy="4550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de-DE" sz="1200" spc="-1" strike="noStrike">
                <a:solidFill>
                  <a:srgbClr val="000000"/>
                </a:solidFill>
                <a:latin typeface="Gill Sans MT"/>
                <a:ea typeface="DejaVu Sans"/>
              </a:rPr>
              <a:t>Stand</a:t>
            </a:r>
            <a:r>
              <a:rPr b="0" lang="de-DE" sz="1200" spc="-1" strike="noStrike">
                <a:solidFill>
                  <a:srgbClr val="000000"/>
                </a:solidFill>
                <a:latin typeface="Gill Sans MT"/>
                <a:ea typeface="Tahoma"/>
              </a:rPr>
              <a:t>: 01/2024</a:t>
            </a:r>
            <a:endParaRPr b="0" lang="de-DE" sz="1200" spc="-1" strike="noStrike">
              <a:latin typeface="Arial"/>
            </a:endParaRPr>
          </a:p>
          <a:p>
            <a:pPr>
              <a:lnSpc>
                <a:spcPct val="100000"/>
              </a:lnSpc>
            </a:pPr>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10558440" y="6423840"/>
            <a:ext cx="105156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0640C57-85B2-421F-9DBB-C9B858B3C41D}" type="slidenum">
              <a:rPr b="0" lang="de-DE" sz="900" spc="-1" strike="noStrike">
                <a:solidFill>
                  <a:srgbClr val="404040"/>
                </a:solidFill>
                <a:latin typeface="Gill Sans MT"/>
                <a:ea typeface="DejaVu Sans"/>
              </a:rPr>
              <a:t>&lt;Foliennummer&gt;</a:t>
            </a:fld>
            <a:endParaRPr b="0" lang="de-DE" sz="900" spc="-1" strike="noStrike">
              <a:latin typeface="Arial"/>
            </a:endParaRPr>
          </a:p>
        </p:txBody>
      </p:sp>
      <p:graphicFrame>
        <p:nvGraphicFramePr>
          <p:cNvPr id="52" name="Table 2"/>
          <p:cNvGraphicFramePr/>
          <p:nvPr/>
        </p:nvGraphicFramePr>
        <p:xfrm>
          <a:off x="455760" y="885960"/>
          <a:ext cx="11279880" cy="5803560"/>
        </p:xfrm>
        <a:graphic>
          <a:graphicData uri="http://schemas.openxmlformats.org/drawingml/2006/table">
            <a:tbl>
              <a:tblPr/>
              <a:tblGrid>
                <a:gridCol w="5640120"/>
                <a:gridCol w="5640120"/>
              </a:tblGrid>
              <a:tr h="5803920">
                <a:tc>
                  <a:txBody>
                    <a:bodyPr>
                      <a:noAutofit/>
                    </a:bodyPr>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endParaRPr b="0" lang="de-DE" sz="1200" spc="-1" strike="noStrike">
                        <a:latin typeface="Arial"/>
                      </a:endParaRPr>
                    </a:p>
                    <a:p>
                      <a:pPr algn="ctr">
                        <a:lnSpc>
                          <a:spcPct val="100000"/>
                        </a:lnSpc>
                      </a:pPr>
                      <a:r>
                        <a:rPr b="0" lang="de-DE" sz="2800" spc="-1" strike="noStrike">
                          <a:solidFill>
                            <a:srgbClr val="000000"/>
                          </a:solidFill>
                          <a:latin typeface="Gill Sans MT"/>
                          <a:ea typeface="Tahoma"/>
                        </a:rPr>
                        <a:t>Herzlich Willkommen </a:t>
                      </a:r>
                      <a:br/>
                      <a:r>
                        <a:rPr b="0" lang="de-DE" sz="2800" spc="-1" strike="noStrike">
                          <a:solidFill>
                            <a:srgbClr val="000000"/>
                          </a:solidFill>
                          <a:latin typeface="Gill Sans MT"/>
                          <a:ea typeface="Tahoma"/>
                        </a:rPr>
                        <a:t> </a:t>
                      </a:r>
                      <a:br/>
                      <a:r>
                        <a:rPr b="0" lang="de-DE" sz="2800" spc="-1" strike="noStrike">
                          <a:solidFill>
                            <a:srgbClr val="000000"/>
                          </a:solidFill>
                          <a:latin typeface="Gill Sans MT"/>
                          <a:ea typeface="Tahoma"/>
                        </a:rPr>
                        <a:t>in der Schulkind-Betreuung der Waldschule Bissingen!</a:t>
                      </a:r>
                      <a:endParaRPr b="0" lang="de-DE" sz="2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xBody>
                    <a:bodyPr>
                      <a:noAutofit/>
                    </a:bodyPr>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2000"/>
                        </a:lnSpc>
                        <a:spcAft>
                          <a:spcPts val="14"/>
                        </a:spcAft>
                      </a:pPr>
                      <a:endParaRPr b="0" lang="de-DE" sz="1800" spc="-1" strike="noStrike">
                        <a:latin typeface="Arial"/>
                      </a:endParaRPr>
                    </a:p>
                    <a:p>
                      <a:pPr marL="6480" indent="-5400">
                        <a:lnSpc>
                          <a:spcPct val="100000"/>
                        </a:lnSpc>
                      </a:pP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r>
            </a:tbl>
          </a:graphicData>
        </a:graphic>
      </p:graphicFrame>
      <p:pic>
        <p:nvPicPr>
          <p:cNvPr id="53" name="Bild1" descr=""/>
          <p:cNvPicPr/>
          <p:nvPr/>
        </p:nvPicPr>
        <p:blipFill>
          <a:blip r:embed="rId1"/>
          <a:stretch/>
        </p:blipFill>
        <p:spPr>
          <a:xfrm>
            <a:off x="455760" y="3857040"/>
            <a:ext cx="2121120" cy="1668240"/>
          </a:xfrm>
          <a:prstGeom prst="rect">
            <a:avLst/>
          </a:prstGeom>
          <a:ln>
            <a:noFill/>
          </a:ln>
        </p:spPr>
      </p:pic>
      <p:pic>
        <p:nvPicPr>
          <p:cNvPr id="54" name="Bild2" descr=""/>
          <p:cNvPicPr/>
          <p:nvPr/>
        </p:nvPicPr>
        <p:blipFill>
          <a:blip r:embed="rId2"/>
          <a:stretch/>
        </p:blipFill>
        <p:spPr>
          <a:xfrm>
            <a:off x="2664000" y="4358520"/>
            <a:ext cx="2733840" cy="41328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10558440" y="6423840"/>
            <a:ext cx="105156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B3ECC64-BC0B-4B4A-A70C-1A9174819860}" type="slidenum">
              <a:rPr b="0" lang="de-DE" sz="900" spc="-1" strike="noStrike">
                <a:solidFill>
                  <a:srgbClr val="404040"/>
                </a:solidFill>
                <a:latin typeface="Gill Sans MT"/>
                <a:ea typeface="DejaVu Sans"/>
              </a:rPr>
              <a:t>&lt;Foliennummer&gt;</a:t>
            </a:fld>
            <a:endParaRPr b="0" lang="de-DE" sz="900" spc="-1" strike="noStrike">
              <a:latin typeface="Arial"/>
            </a:endParaRPr>
          </a:p>
        </p:txBody>
      </p:sp>
      <p:graphicFrame>
        <p:nvGraphicFramePr>
          <p:cNvPr id="56" name="Table 2"/>
          <p:cNvGraphicFramePr/>
          <p:nvPr/>
        </p:nvGraphicFramePr>
        <p:xfrm>
          <a:off x="480600" y="899640"/>
          <a:ext cx="11279880" cy="5915880"/>
        </p:xfrm>
        <a:graphic>
          <a:graphicData uri="http://schemas.openxmlformats.org/drawingml/2006/table">
            <a:tbl>
              <a:tblPr/>
              <a:tblGrid>
                <a:gridCol w="5640120"/>
                <a:gridCol w="5640120"/>
              </a:tblGrid>
              <a:tr h="5916240">
                <a:tc>
                  <a:txBody>
                    <a:bodyPr>
                      <a:noAutofit/>
                    </a:bodyPr>
                    <a:p>
                      <a:pPr>
                        <a:lnSpc>
                          <a:spcPct val="100000"/>
                        </a:lnSpc>
                      </a:pPr>
                      <a:endParaRPr b="0" lang="de-DE" sz="1800" spc="-1" strike="noStrike">
                        <a:latin typeface="Arial"/>
                      </a:endParaRPr>
                    </a:p>
                    <a:p>
                      <a:pPr>
                        <a:lnSpc>
                          <a:spcPct val="100000"/>
                        </a:lnSpc>
                      </a:pPr>
                      <a:endParaRPr b="0" lang="de-DE" sz="1800" spc="-1" strike="noStrike">
                        <a:latin typeface="Arial"/>
                      </a:endParaRPr>
                    </a:p>
                    <a:p>
                      <a:pPr>
                        <a:lnSpc>
                          <a:spcPct val="100000"/>
                        </a:lnSpc>
                      </a:pPr>
                      <a:endParaRPr b="0" lang="de-DE" sz="1800" spc="-1" strike="noStrike">
                        <a:latin typeface="Arial"/>
                      </a:endParaRPr>
                    </a:p>
                    <a:p>
                      <a:pPr>
                        <a:lnSpc>
                          <a:spcPct val="100000"/>
                        </a:lnSpc>
                      </a:pPr>
                      <a:endParaRPr b="0" lang="de-DE" sz="1800" spc="-1" strike="noStrike">
                        <a:latin typeface="Arial"/>
                      </a:endParaRPr>
                    </a:p>
                    <a:p>
                      <a:pPr>
                        <a:lnSpc>
                          <a:spcPct val="100000"/>
                        </a:lnSpc>
                      </a:pPr>
                      <a:endParaRPr b="0" lang="de-DE" sz="1800" spc="-1" strike="noStrike">
                        <a:latin typeface="Arial"/>
                      </a:endParaRPr>
                    </a:p>
                    <a:p>
                      <a:pPr>
                        <a:lnSpc>
                          <a:spcPct val="100000"/>
                        </a:lnSpc>
                      </a:pPr>
                      <a:r>
                        <a:rPr b="1" lang="de-DE" sz="1200" spc="-1" strike="noStrike">
                          <a:solidFill>
                            <a:srgbClr val="000000"/>
                          </a:solidFill>
                          <a:latin typeface="Gill Sans MT"/>
                        </a:rPr>
                        <a:t>Liebe Eltern,</a:t>
                      </a:r>
                      <a:endParaRPr b="0" lang="de-DE" sz="1200" spc="-1" strike="noStrike">
                        <a:latin typeface="Arial"/>
                      </a:endParaRPr>
                    </a:p>
                    <a:p>
                      <a:pPr>
                        <a:lnSpc>
                          <a:spcPct val="100000"/>
                        </a:lnSpc>
                      </a:pPr>
                      <a:r>
                        <a:rPr b="0" lang="de-DE" sz="1200" spc="-1" strike="noStrike">
                          <a:solidFill>
                            <a:srgbClr val="000000"/>
                          </a:solidFill>
                          <a:latin typeface="Gill Sans MT"/>
                        </a:rPr>
                        <a:t>dieser kleine Leitfaden soll Ihnen einen ersten Überblick über unsere Betreuung geben. Unter den alphabetisch geordneten Stichworten finden Sie alles Wissenswerte von A – Z!</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xBody>
                    <a:bodyPr>
                      <a:noAutofit/>
                    </a:bodyPr>
                    <a:p>
                      <a:pPr>
                        <a:lnSpc>
                          <a:spcPct val="100000"/>
                        </a:lnSpc>
                      </a:pPr>
                      <a:r>
                        <a:rPr b="1" lang="de-DE" sz="2100" spc="-1" strike="noStrike">
                          <a:solidFill>
                            <a:srgbClr val="000000"/>
                          </a:solidFill>
                          <a:latin typeface="Gill Sans MT"/>
                        </a:rPr>
                        <a:t>A </a:t>
                      </a:r>
                      <a:r>
                        <a:rPr b="1" lang="de-DE" sz="1200" spc="-1" strike="noStrike">
                          <a:solidFill>
                            <a:srgbClr val="000000"/>
                          </a:solidFill>
                          <a:latin typeface="Gill Sans MT"/>
                        </a:rPr>
                        <a:t>Ablauf </a:t>
                      </a:r>
                      <a:endParaRPr b="0" lang="de-DE" sz="1200" spc="-1" strike="noStrike">
                        <a:latin typeface="Arial"/>
                      </a:endParaRPr>
                    </a:p>
                    <a:p>
                      <a:pPr>
                        <a:lnSpc>
                          <a:spcPct val="100000"/>
                        </a:lnSpc>
                      </a:pPr>
                      <a:r>
                        <a:rPr b="0" lang="de-DE" sz="1200" spc="-1" strike="noStrike">
                          <a:solidFill>
                            <a:srgbClr val="000000"/>
                          </a:solidFill>
                          <a:latin typeface="Gill Sans MT"/>
                        </a:rPr>
                        <a:t>Vor Unterrichtsbeginn können die Kinder flexibel eintreffen. </a:t>
                      </a:r>
                      <a:endParaRPr b="0" lang="de-DE" sz="1200" spc="-1" strike="noStrike">
                        <a:latin typeface="Arial"/>
                      </a:endParaRPr>
                    </a:p>
                    <a:p>
                      <a:pPr>
                        <a:lnSpc>
                          <a:spcPct val="100000"/>
                        </a:lnSpc>
                      </a:pPr>
                      <a:r>
                        <a:rPr b="0" lang="de-DE" sz="1200" spc="-1" strike="noStrike">
                          <a:solidFill>
                            <a:srgbClr val="000000"/>
                          </a:solidFill>
                          <a:latin typeface="Gill Sans MT"/>
                        </a:rPr>
                        <a:t>Nach Unterrichtsende kommen die Kinder selbstständig in die Betreuung und begrüßen die Betreuerinnen, damit sie in der Anwesenheitsliste eingetragen werden können. </a:t>
                      </a:r>
                      <a:endParaRPr b="0" lang="de-DE" sz="1200" spc="-1" strike="noStrike">
                        <a:latin typeface="Arial"/>
                      </a:endParaRPr>
                    </a:p>
                    <a:p>
                      <a:pPr>
                        <a:lnSpc>
                          <a:spcPct val="100000"/>
                        </a:lnSpc>
                      </a:pPr>
                      <a:r>
                        <a:rPr b="0" lang="de-DE" sz="1200" spc="-1" strike="noStrike">
                          <a:solidFill>
                            <a:srgbClr val="000000"/>
                          </a:solidFill>
                          <a:latin typeface="Gill Sans MT"/>
                        </a:rPr>
                        <a:t>Die Kinder verbringen die Zeit mit spielen, klettern, lesen, erzählen, malen, basteln und vielem mehr. Mit verschiedenen Angeboten stehen wir den Kindern helfend zur Seite. </a:t>
                      </a:r>
                      <a:endParaRPr b="0" lang="de-DE" sz="1200" spc="-1" strike="noStrike">
                        <a:latin typeface="Arial"/>
                      </a:endParaRPr>
                    </a:p>
                    <a:p>
                      <a:pPr>
                        <a:lnSpc>
                          <a:spcPct val="100000"/>
                        </a:lnSpc>
                      </a:pPr>
                      <a:r>
                        <a:rPr b="0" lang="de-DE" sz="1200" spc="-1" strike="noStrike">
                          <a:solidFill>
                            <a:srgbClr val="000000"/>
                          </a:solidFill>
                          <a:latin typeface="Gill Sans MT"/>
                        </a:rPr>
                        <a:t>Gegen 12.15 Uhr gehen wir mit den Kindern, die ein Essen bestellt haben, zum gemeinsamen Mittagessen in die Mensa. In der Zeit von ca. 12.45 Uhr bis 14.00 Uhr können die Kinder selbstständig in unserem Hausaufgabenraum ihre Hausaufgaben machen. Danach steht den Kindern freie Spielzeit zur Verfügung. Bevor ein Kind nach Hause entlassen wird, verabschiedet es sich bei den Betreuerinnen.</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1200" spc="-1" strike="noStrike">
                          <a:solidFill>
                            <a:srgbClr val="000000"/>
                          </a:solidFill>
                          <a:latin typeface="Gill Sans MT"/>
                        </a:rPr>
                        <a:t>Abmeldung/ Kündigung </a:t>
                      </a:r>
                      <a:endParaRPr b="0" lang="de-DE" sz="1200" spc="-1" strike="noStrike">
                        <a:latin typeface="Arial"/>
                      </a:endParaRPr>
                    </a:p>
                    <a:p>
                      <a:pPr>
                        <a:lnSpc>
                          <a:spcPct val="100000"/>
                        </a:lnSpc>
                      </a:pPr>
                      <a:r>
                        <a:rPr b="0" lang="de-DE" sz="1200" spc="-1" strike="noStrike">
                          <a:solidFill>
                            <a:srgbClr val="000000"/>
                          </a:solidFill>
                          <a:latin typeface="Gill Sans MT"/>
                        </a:rPr>
                        <a:t>Die Abmeldung kann nur zum Ende eines Monats erfolgen und muss schriftlich spätestens bis zum 15. des jeweiligen Monats bei der Stadtverwaltung eingegangen sein. Diese kann durch ein formloses Schreiben, über ein entsprechendes Formular (das Sie auch bei uns erhalten können) oder per Email an k.kunzmann@bietigheim-bissingen.de erfolgen. </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1200" spc="-1" strike="noStrike">
                          <a:solidFill>
                            <a:srgbClr val="000000"/>
                          </a:solidFill>
                          <a:latin typeface="Gill Sans MT"/>
                        </a:rPr>
                        <a:t>Anmeldung </a:t>
                      </a:r>
                      <a:endParaRPr b="0" lang="de-DE" sz="1200" spc="-1" strike="noStrike">
                        <a:latin typeface="Arial"/>
                      </a:endParaRPr>
                    </a:p>
                    <a:p>
                      <a:pPr>
                        <a:lnSpc>
                          <a:spcPct val="100000"/>
                        </a:lnSpc>
                      </a:pPr>
                      <a:r>
                        <a:rPr b="0" lang="de-DE" sz="1200" spc="-1" strike="noStrike">
                          <a:solidFill>
                            <a:srgbClr val="000000"/>
                          </a:solidFill>
                          <a:latin typeface="Gill Sans MT"/>
                        </a:rPr>
                        <a:t>Das Anmeldeformular finden Sie auf der Homepage der Waldschule unter Menu / Ansprechpartner / Schulkindbetreuung.  Das Formular müssen Sie ausgefüllt und unterschrieben an Frau Kunzmann (Amt für Bildung, Jugend und Betreuung, Kirchplatz 5 74321 Bietigheim-Bissingen oder via Mail k.kunzmann@bietigheim-bissingen.de) schicken. Bitte beachten Sie, dass wir nur eine bestimmte Anzahl an Plätzen zur Verfügung haben. </a:t>
                      </a: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r>
            </a:tbl>
          </a:graphicData>
        </a:graphic>
      </p:graphicFrame>
      <p:sp>
        <p:nvSpPr>
          <p:cNvPr id="57" name="CustomShape 3"/>
          <p:cNvSpPr/>
          <p:nvPr/>
        </p:nvSpPr>
        <p:spPr>
          <a:xfrm>
            <a:off x="581040" y="6335280"/>
            <a:ext cx="6915960" cy="3639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de-DE" sz="900" spc="-1" strike="noStrike" cap="all">
                <a:solidFill>
                  <a:srgbClr val="404040"/>
                </a:solidFill>
                <a:latin typeface="Gill Sans MT"/>
                <a:ea typeface="DejaVu Sans"/>
              </a:rPr>
              <a:t>Seite 1 </a:t>
            </a:r>
            <a:endParaRPr b="0" lang="de-DE" sz="900" spc="-1" strike="noStrike">
              <a:latin typeface="Arial"/>
            </a:endParaRPr>
          </a:p>
        </p:txBody>
      </p:sp>
      <p:sp>
        <p:nvSpPr>
          <p:cNvPr id="58" name="CustomShape 4"/>
          <p:cNvSpPr/>
          <p:nvPr/>
        </p:nvSpPr>
        <p:spPr>
          <a:xfrm>
            <a:off x="6374160" y="6328800"/>
            <a:ext cx="6915960" cy="3639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de-DE" sz="900" spc="-1" strike="noStrike" cap="all">
                <a:solidFill>
                  <a:srgbClr val="404040"/>
                </a:solidFill>
                <a:latin typeface="Gill Sans MT"/>
                <a:ea typeface="DejaVu Sans"/>
              </a:rPr>
              <a:t>Seite 2</a:t>
            </a:r>
            <a:endParaRPr b="0" lang="de-DE" sz="9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CustomShape 1"/>
          <p:cNvSpPr/>
          <p:nvPr/>
        </p:nvSpPr>
        <p:spPr>
          <a:xfrm>
            <a:off x="10558440" y="6423840"/>
            <a:ext cx="105156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B7DC88C-B12B-4E06-BE63-544F0866F68A}" type="slidenum">
              <a:rPr b="0" lang="de-DE" sz="900" spc="-1" strike="noStrike">
                <a:solidFill>
                  <a:srgbClr val="404040"/>
                </a:solidFill>
                <a:latin typeface="Gill Sans MT"/>
                <a:ea typeface="DejaVu Sans"/>
              </a:rPr>
              <a:t>&lt;Foliennummer&gt;</a:t>
            </a:fld>
            <a:endParaRPr b="0" lang="de-DE" sz="900" spc="-1" strike="noStrike">
              <a:latin typeface="Arial"/>
            </a:endParaRPr>
          </a:p>
        </p:txBody>
      </p:sp>
      <p:graphicFrame>
        <p:nvGraphicFramePr>
          <p:cNvPr id="60" name="Table 2"/>
          <p:cNvGraphicFramePr/>
          <p:nvPr/>
        </p:nvGraphicFramePr>
        <p:xfrm>
          <a:off x="455760" y="766800"/>
          <a:ext cx="11279880" cy="5913360"/>
        </p:xfrm>
        <a:graphic>
          <a:graphicData uri="http://schemas.openxmlformats.org/drawingml/2006/table">
            <a:tbl>
              <a:tblPr/>
              <a:tblGrid>
                <a:gridCol w="5640120"/>
                <a:gridCol w="5640120"/>
              </a:tblGrid>
              <a:tr h="5913720">
                <a:tc>
                  <a:txBody>
                    <a:bodyPr>
                      <a:noAutofit/>
                    </a:bodyPr>
                    <a:p>
                      <a:pPr>
                        <a:lnSpc>
                          <a:spcPct val="100000"/>
                        </a:lnSpc>
                      </a:pPr>
                      <a:endParaRPr b="0" lang="de-DE" sz="1800" spc="-1" strike="noStrike">
                        <a:latin typeface="Arial"/>
                      </a:endParaRPr>
                    </a:p>
                    <a:p>
                      <a:pPr>
                        <a:lnSpc>
                          <a:spcPct val="100000"/>
                        </a:lnSpc>
                      </a:pPr>
                      <a:r>
                        <a:rPr b="1" lang="de-DE" sz="1200" spc="-1" strike="noStrike">
                          <a:solidFill>
                            <a:srgbClr val="000000"/>
                          </a:solidFill>
                          <a:latin typeface="Gill Sans MT"/>
                        </a:rPr>
                        <a:t>Ansprechpartner </a:t>
                      </a:r>
                      <a:endParaRPr b="0" lang="de-DE" sz="1200" spc="-1" strike="noStrike">
                        <a:latin typeface="Arial"/>
                      </a:endParaRPr>
                    </a:p>
                    <a:p>
                      <a:pPr>
                        <a:lnSpc>
                          <a:spcPct val="100000"/>
                        </a:lnSpc>
                      </a:pPr>
                      <a:r>
                        <a:rPr b="0" lang="de-DE" sz="1200" spc="-1" strike="noStrike">
                          <a:solidFill>
                            <a:srgbClr val="000000"/>
                          </a:solidFill>
                          <a:latin typeface="Gill Sans MT"/>
                        </a:rPr>
                        <a:t>Bei Fragen, Problemen oder Unklarheiten in Bezug auf die Betreuung wenden Sie sich bitte an Frau Heike Merz Tel.: 0170 / 78 55 947 oder 07142 / 779072 (Leitung Schulkindbetreuung). Gerne dürfen Sie uns Betreuerinnen ansprechen, wir sind Ihnen jederzeit behilflich oder vermitteln weitere Kontaktmöglichkeiten. Konstruktive Kritik sowie Anregungen und Lob nehmen wir gerne entgegen. </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1200" spc="-1" strike="noStrike">
                          <a:solidFill>
                            <a:srgbClr val="000000"/>
                          </a:solidFill>
                          <a:latin typeface="Gill Sans MT"/>
                        </a:rPr>
                        <a:t>Anwesenheitsliste</a:t>
                      </a:r>
                      <a:endParaRPr b="0" lang="de-DE" sz="1200" spc="-1" strike="noStrike">
                        <a:latin typeface="Arial"/>
                      </a:endParaRPr>
                    </a:p>
                    <a:p>
                      <a:pPr>
                        <a:lnSpc>
                          <a:spcPct val="100000"/>
                        </a:lnSpc>
                      </a:pPr>
                      <a:r>
                        <a:rPr b="0" lang="de-DE" sz="1200" spc="-1" strike="noStrike">
                          <a:solidFill>
                            <a:srgbClr val="000000"/>
                          </a:solidFill>
                          <a:latin typeface="Gill Sans MT"/>
                        </a:rPr>
                        <a:t>Zu Beginn der Betreuung wird jeden Tag die Anwesenheit der Kinder in einem Journal überprüft und festgehalten. Sollte Ihr Kind einmal krank sein, oder aus anderen Gründen die Betreuung nicht besuchen können, dann melden Sie Ihr Kind bitte morgens per Mail (kernzeit@waldschule-bissingen.de) ab.</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1200" spc="-1" strike="noStrike">
                          <a:solidFill>
                            <a:srgbClr val="000000"/>
                          </a:solidFill>
                          <a:latin typeface="Gill Sans MT"/>
                        </a:rPr>
                        <a:t>Aufsichtspflicht </a:t>
                      </a:r>
                      <a:endParaRPr b="0" lang="de-DE" sz="1200" spc="-1" strike="noStrike">
                        <a:latin typeface="Arial"/>
                      </a:endParaRPr>
                    </a:p>
                    <a:p>
                      <a:pPr>
                        <a:lnSpc>
                          <a:spcPct val="100000"/>
                        </a:lnSpc>
                      </a:pPr>
                      <a:r>
                        <a:rPr b="0" lang="de-DE" sz="1200" spc="-1" strike="noStrike">
                          <a:solidFill>
                            <a:srgbClr val="000000"/>
                          </a:solidFill>
                          <a:latin typeface="Gill Sans MT"/>
                          <a:ea typeface="Microsoft YaHei"/>
                        </a:rPr>
                        <a:t>Die Aufsichtspflicht der Betreuerinnen beginnt, wenn Ihr Kind die Betreuung betritt und endet mit dem Verlassen dieser. Deshalb ist es sehr wichtig, dass sich Ihr Kind bei uns verabschiedet, bevor es nach Hause geht.  </a:t>
                      </a:r>
                      <a:endParaRPr b="0" lang="de-DE" sz="1200" spc="-1" strike="noStrike">
                        <a:latin typeface="Arial"/>
                      </a:endParaRPr>
                    </a:p>
                    <a:p>
                      <a:pPr>
                        <a:lnSpc>
                          <a:spcPct val="100000"/>
                        </a:lnSpc>
                      </a:pPr>
                      <a:r>
                        <a:rPr b="0" lang="de-DE" sz="1200" spc="-1" strike="noStrike">
                          <a:solidFill>
                            <a:srgbClr val="000000"/>
                          </a:solidFill>
                          <a:latin typeface="Gill Sans MT"/>
                          <a:ea typeface="Microsoft YaHei"/>
                        </a:rPr>
                        <a:t>Eine Unterbrechung der Betreuungszeit wegen beispielsweise wegen eines Arztbesuches ist nicht möglich. </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2100" spc="-1" strike="noStrike">
                          <a:solidFill>
                            <a:srgbClr val="000000"/>
                          </a:solidFill>
                          <a:latin typeface="Gill Sans MT"/>
                          <a:ea typeface="Microsoft YaHei"/>
                        </a:rPr>
                        <a:t>B </a:t>
                      </a:r>
                      <a:endParaRPr b="0" lang="de-DE" sz="2100" spc="-1" strike="noStrike">
                        <a:latin typeface="Arial"/>
                      </a:endParaRPr>
                    </a:p>
                    <a:p>
                      <a:pPr>
                        <a:lnSpc>
                          <a:spcPct val="100000"/>
                        </a:lnSpc>
                      </a:pPr>
                      <a:r>
                        <a:rPr b="1" lang="de-DE" sz="1200" spc="-1" strike="noStrike">
                          <a:solidFill>
                            <a:srgbClr val="000000"/>
                          </a:solidFill>
                          <a:latin typeface="Gill Sans MT"/>
                          <a:ea typeface="Microsoft YaHei"/>
                        </a:rPr>
                        <a:t>Betreuerinnen </a:t>
                      </a:r>
                      <a:endParaRPr b="0" lang="de-DE" sz="1200" spc="-1" strike="noStrike">
                        <a:latin typeface="Arial"/>
                      </a:endParaRPr>
                    </a:p>
                    <a:p>
                      <a:pPr>
                        <a:lnSpc>
                          <a:spcPct val="100000"/>
                        </a:lnSpc>
                      </a:pPr>
                      <a:r>
                        <a:rPr b="0" lang="de-DE" sz="1200" spc="-1" strike="noStrike">
                          <a:solidFill>
                            <a:srgbClr val="000000"/>
                          </a:solidFill>
                          <a:latin typeface="Gill Sans MT"/>
                          <a:ea typeface="Microsoft YaHei"/>
                        </a:rPr>
                        <a:t>Die Betreuung der Kinder übernehmen die Städtischen Angestellten Frau Deeg, Frau Merkle, Frau Edwards, Frau Wittmer, Frau Melakis, Frau Padalino, Frau Kotsalas und Frau Mazzolla.  </a:t>
                      </a:r>
                      <a:endParaRPr b="0" lang="de-DE" sz="1200" spc="-1" strike="noStrike">
                        <a:latin typeface="Arial"/>
                      </a:endParaRPr>
                    </a:p>
                    <a:p>
                      <a:pPr>
                        <a:lnSpc>
                          <a:spcPct val="100000"/>
                        </a:lnSpc>
                      </a:pP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xBody>
                    <a:bodyPr>
                      <a:noAutofit/>
                    </a:bodyPr>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1200" spc="-1" strike="noStrike">
                          <a:solidFill>
                            <a:srgbClr val="000000"/>
                          </a:solidFill>
                          <a:latin typeface="Gill Sans MT"/>
                        </a:rPr>
                        <a:t>Betreuungszeiten an Schultagen </a:t>
                      </a:r>
                      <a:endParaRPr b="0" lang="de-DE" sz="1200" spc="-1" strike="noStrike">
                        <a:latin typeface="Arial"/>
                      </a:endParaRPr>
                    </a:p>
                    <a:p>
                      <a:pPr>
                        <a:lnSpc>
                          <a:spcPct val="100000"/>
                        </a:lnSpc>
                      </a:pPr>
                      <a:r>
                        <a:rPr b="0" lang="de-DE" sz="1200" spc="-1" strike="noStrike">
                          <a:solidFill>
                            <a:srgbClr val="000000"/>
                          </a:solidFill>
                          <a:latin typeface="Gill Sans MT"/>
                        </a:rPr>
                        <a:t>Wir sind an den Schultagen von Montag bis Freitag in der Zeit von 7.00 - 8.30 Uhr, sowie von 12.00 – 14.00 Uhr bzw. 12.00 – 17.00 Uhr für Ihr Kind da. </a:t>
                      </a:r>
                      <a:endParaRPr b="0" lang="de-DE" sz="1200" spc="-1" strike="noStrike">
                        <a:latin typeface="Arial"/>
                      </a:endParaRPr>
                    </a:p>
                    <a:p>
                      <a:pPr>
                        <a:lnSpc>
                          <a:spcPct val="100000"/>
                        </a:lnSpc>
                      </a:pPr>
                      <a:r>
                        <a:rPr b="0" lang="de-DE" sz="1200" spc="-1" strike="noStrike">
                          <a:solidFill>
                            <a:srgbClr val="000000"/>
                          </a:solidFill>
                          <a:latin typeface="Gill Sans MT"/>
                        </a:rPr>
                        <a:t>Jeweils am letzten Schultag vor den Weihnachts- und Sommerferien beginnt die Betreuung bereits um 11.00 Uhr.  An diesen Tagen endet der Schulunterricht bereits um 11.00 Uhr. </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2100" spc="-1" strike="noStrike">
                          <a:solidFill>
                            <a:srgbClr val="000000"/>
                          </a:solidFill>
                          <a:latin typeface="Gill Sans MT"/>
                        </a:rPr>
                        <a:t>E </a:t>
                      </a: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1200" spc="-1" strike="noStrike">
                          <a:solidFill>
                            <a:srgbClr val="000000"/>
                          </a:solidFill>
                          <a:latin typeface="Gill Sans MT"/>
                        </a:rPr>
                        <a:t>Elternbriefe </a:t>
                      </a:r>
                      <a:endParaRPr b="0" lang="de-DE" sz="1200" spc="-1" strike="noStrike">
                        <a:latin typeface="Arial"/>
                      </a:endParaRPr>
                    </a:p>
                    <a:p>
                      <a:pPr>
                        <a:lnSpc>
                          <a:spcPct val="100000"/>
                        </a:lnSpc>
                      </a:pPr>
                      <a:r>
                        <a:rPr b="0" lang="de-DE" sz="1200" spc="-1" strike="noStrike">
                          <a:solidFill>
                            <a:srgbClr val="000000"/>
                          </a:solidFill>
                          <a:latin typeface="Gill Sans MT"/>
                        </a:rPr>
                        <a:t>Wichtige Informationen werden Ihnen schriftlich über die Postmappe Ihres Kindes oder per Email / Sdui mitgeteilt. </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1200" spc="-1" strike="noStrike">
                          <a:solidFill>
                            <a:srgbClr val="000000"/>
                          </a:solidFill>
                          <a:latin typeface="Gill Sans MT"/>
                        </a:rPr>
                        <a:t>E – mail </a:t>
                      </a:r>
                      <a:endParaRPr b="0" lang="de-DE" sz="1200" spc="-1" strike="noStrike">
                        <a:latin typeface="Arial"/>
                      </a:endParaRPr>
                    </a:p>
                    <a:p>
                      <a:pPr>
                        <a:lnSpc>
                          <a:spcPct val="100000"/>
                        </a:lnSpc>
                      </a:pPr>
                      <a:r>
                        <a:rPr b="0" lang="de-DE" sz="1200" spc="-1" strike="noStrike">
                          <a:solidFill>
                            <a:srgbClr val="000000"/>
                          </a:solidFill>
                          <a:latin typeface="Gill Sans MT"/>
                        </a:rPr>
                        <a:t>Unter </a:t>
                      </a:r>
                      <a:r>
                        <a:rPr b="1" lang="de-DE" sz="1200" spc="-1" strike="noStrike">
                          <a:solidFill>
                            <a:srgbClr val="000000"/>
                          </a:solidFill>
                          <a:latin typeface="Gill Sans MT"/>
                        </a:rPr>
                        <a:t>kernzeit@waldschule-bissingen.de</a:t>
                      </a:r>
                      <a:r>
                        <a:rPr b="0" lang="de-DE" sz="1200" spc="-1" strike="noStrike">
                          <a:solidFill>
                            <a:srgbClr val="000000"/>
                          </a:solidFill>
                          <a:latin typeface="Gill Sans MT"/>
                        </a:rPr>
                        <a:t> sind wir zu erreichen. </a:t>
                      </a:r>
                      <a:endParaRPr b="0" lang="de-DE" sz="1200" spc="-1" strike="noStrike">
                        <a:latin typeface="Arial"/>
                      </a:endParaRPr>
                    </a:p>
                    <a:p>
                      <a:pPr>
                        <a:lnSpc>
                          <a:spcPct val="100000"/>
                        </a:lnSpc>
                      </a:pP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r>
            </a:tbl>
          </a:graphicData>
        </a:graphic>
      </p:graphicFrame>
      <p:sp>
        <p:nvSpPr>
          <p:cNvPr id="61" name="CustomShape 3"/>
          <p:cNvSpPr/>
          <p:nvPr/>
        </p:nvSpPr>
        <p:spPr>
          <a:xfrm>
            <a:off x="455760" y="6315480"/>
            <a:ext cx="6915960" cy="3639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de-DE" sz="900" spc="-1" strike="noStrike" cap="all">
                <a:solidFill>
                  <a:srgbClr val="404040"/>
                </a:solidFill>
                <a:latin typeface="Gill Sans MT"/>
                <a:ea typeface="DejaVu Sans"/>
              </a:rPr>
              <a:t>Seite 3</a:t>
            </a:r>
            <a:endParaRPr b="0" lang="de-DE" sz="900" spc="-1" strike="noStrike">
              <a:latin typeface="Arial"/>
            </a:endParaRPr>
          </a:p>
        </p:txBody>
      </p:sp>
      <p:sp>
        <p:nvSpPr>
          <p:cNvPr id="62" name="CustomShape 4"/>
          <p:cNvSpPr/>
          <p:nvPr/>
        </p:nvSpPr>
        <p:spPr>
          <a:xfrm>
            <a:off x="6321600" y="6315480"/>
            <a:ext cx="6915960" cy="3639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de-DE" sz="900" spc="-1" strike="noStrike" cap="all">
                <a:solidFill>
                  <a:srgbClr val="404040"/>
                </a:solidFill>
                <a:latin typeface="Gill Sans MT"/>
                <a:ea typeface="DejaVu Sans"/>
              </a:rPr>
              <a:t>Seite 4</a:t>
            </a:r>
            <a:endParaRPr b="0" lang="de-DE" sz="9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CustomShape 1"/>
          <p:cNvSpPr/>
          <p:nvPr/>
        </p:nvSpPr>
        <p:spPr>
          <a:xfrm>
            <a:off x="10558440" y="6423840"/>
            <a:ext cx="105156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7062D25-2AF8-4A32-B0E7-A419EAF25B4F}" type="slidenum">
              <a:rPr b="0" lang="de-DE" sz="900" spc="-1" strike="noStrike">
                <a:solidFill>
                  <a:srgbClr val="404040"/>
                </a:solidFill>
                <a:latin typeface="Gill Sans MT"/>
                <a:ea typeface="DejaVu Sans"/>
              </a:rPr>
              <a:t>&lt;Foliennummer&gt;</a:t>
            </a:fld>
            <a:endParaRPr b="0" lang="de-DE" sz="900" spc="-1" strike="noStrike">
              <a:latin typeface="Arial"/>
            </a:endParaRPr>
          </a:p>
        </p:txBody>
      </p:sp>
      <p:graphicFrame>
        <p:nvGraphicFramePr>
          <p:cNvPr id="64" name="Table 2"/>
          <p:cNvGraphicFramePr/>
          <p:nvPr/>
        </p:nvGraphicFramePr>
        <p:xfrm>
          <a:off x="430200" y="751680"/>
          <a:ext cx="11279880" cy="6105600"/>
        </p:xfrm>
        <a:graphic>
          <a:graphicData uri="http://schemas.openxmlformats.org/drawingml/2006/table">
            <a:tbl>
              <a:tblPr/>
              <a:tblGrid>
                <a:gridCol w="5640120"/>
                <a:gridCol w="5640120"/>
              </a:tblGrid>
              <a:tr h="6105960">
                <a:tc>
                  <a:txBody>
                    <a:bodyPr>
                      <a:noAutofit/>
                    </a:bodyPr>
                    <a:p>
                      <a:pPr>
                        <a:lnSpc>
                          <a:spcPct val="100000"/>
                        </a:lnSpc>
                      </a:pPr>
                      <a:r>
                        <a:rPr b="1" lang="de-DE" sz="2100" spc="-1" strike="noStrike">
                          <a:solidFill>
                            <a:srgbClr val="000000"/>
                          </a:solidFill>
                          <a:latin typeface="Gill Sans MT"/>
                        </a:rPr>
                        <a:t>F </a:t>
                      </a:r>
                      <a:endParaRPr b="0" lang="de-DE" sz="2100" spc="-1" strike="noStrike">
                        <a:latin typeface="Arial"/>
                      </a:endParaRPr>
                    </a:p>
                    <a:p>
                      <a:pPr>
                        <a:lnSpc>
                          <a:spcPct val="100000"/>
                        </a:lnSpc>
                      </a:pPr>
                      <a:r>
                        <a:rPr b="1" lang="de-DE" sz="1200" spc="-1" strike="noStrike">
                          <a:solidFill>
                            <a:srgbClr val="000000"/>
                          </a:solidFill>
                          <a:latin typeface="Gill Sans MT"/>
                        </a:rPr>
                        <a:t>Ferienbetreuung </a:t>
                      </a:r>
                      <a:endParaRPr b="0" lang="de-DE" sz="1200" spc="-1" strike="noStrike">
                        <a:latin typeface="Arial"/>
                      </a:endParaRPr>
                    </a:p>
                    <a:p>
                      <a:pPr>
                        <a:lnSpc>
                          <a:spcPct val="100000"/>
                        </a:lnSpc>
                      </a:pPr>
                      <a:r>
                        <a:rPr b="0" lang="de-DE" sz="1200" spc="-1" strike="noStrike">
                          <a:solidFill>
                            <a:srgbClr val="000000"/>
                          </a:solidFill>
                          <a:latin typeface="Gill Sans MT"/>
                        </a:rPr>
                        <a:t>In allen Ferien, ausgenommen der Weihnachtsferien und der mittleren beiden Sommerferienwochen, besteht die Möglichkeit, Ihr Kind an einer der städtischen Grundschulen in der Zeit von 7.00 Uhr – 17.00 Uhr betreuen zu lassen. Zu dieser Ferienbetreuung müssen die Kinder gesondert angemeldet werden. Die schriftliche Anmeldung sollte spätestens 2 Wochen vor Ferienbeginn bei der Stadtverwaltung vorliegen.  Das Anmeldeformular erhalten Sie gegen Nachfrage in der Betreuung oder bei Frau Kunzmann. Die Kosten für die Ferienbetreuung von 07.00 Uhr bis17.00 Uhr betragen derzeit 30,- € (ermäßigt 25,- €) je Ferienwoche, diese sind nicht in der monatlichen Grundgebühr enthalten. In welcher Grundschule die jeweilige Ferienbetreuung stattfindet, erfragen Sie bitte in der Betreuung.</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1200" spc="-1" strike="noStrike">
                          <a:solidFill>
                            <a:srgbClr val="000000"/>
                          </a:solidFill>
                          <a:latin typeface="Gill Sans MT"/>
                        </a:rPr>
                        <a:t>FSJ</a:t>
                      </a:r>
                      <a:endParaRPr b="0" lang="de-DE" sz="1200" spc="-1" strike="noStrike">
                        <a:latin typeface="Arial"/>
                      </a:endParaRPr>
                    </a:p>
                    <a:p>
                      <a:pPr>
                        <a:lnSpc>
                          <a:spcPct val="100000"/>
                        </a:lnSpc>
                      </a:pPr>
                      <a:r>
                        <a:rPr b="0" lang="de-DE" sz="1200" spc="-1" strike="noStrike">
                          <a:solidFill>
                            <a:srgbClr val="000000"/>
                          </a:solidFill>
                          <a:latin typeface="Gill Sans MT"/>
                        </a:rPr>
                        <a:t>Zur Unterstützung des Ganztages und der Schulkindbetreuung an unserer Schule, wird jährlich eine Stelle für ein „</a:t>
                      </a:r>
                      <a:r>
                        <a:rPr b="1" lang="de-DE" sz="1200" spc="-1" strike="noStrike">
                          <a:solidFill>
                            <a:srgbClr val="000000"/>
                          </a:solidFill>
                          <a:latin typeface="Gill Sans MT"/>
                        </a:rPr>
                        <a:t>F</a:t>
                      </a:r>
                      <a:r>
                        <a:rPr b="0" lang="de-DE" sz="1200" spc="-1" strike="noStrike">
                          <a:solidFill>
                            <a:srgbClr val="000000"/>
                          </a:solidFill>
                          <a:latin typeface="Gill Sans MT"/>
                        </a:rPr>
                        <a:t>reiwilliges </a:t>
                      </a:r>
                      <a:r>
                        <a:rPr b="1" lang="de-DE" sz="1200" spc="-1" strike="noStrike">
                          <a:solidFill>
                            <a:srgbClr val="000000"/>
                          </a:solidFill>
                          <a:latin typeface="Gill Sans MT"/>
                        </a:rPr>
                        <a:t>S</a:t>
                      </a:r>
                      <a:r>
                        <a:rPr b="0" lang="de-DE" sz="1200" spc="-1" strike="noStrike">
                          <a:solidFill>
                            <a:srgbClr val="000000"/>
                          </a:solidFill>
                          <a:latin typeface="Gill Sans MT"/>
                        </a:rPr>
                        <a:t>oziales </a:t>
                      </a:r>
                      <a:r>
                        <a:rPr b="1" lang="de-DE" sz="1200" spc="-1" strike="noStrike">
                          <a:solidFill>
                            <a:srgbClr val="000000"/>
                          </a:solidFill>
                          <a:latin typeface="Gill Sans MT"/>
                        </a:rPr>
                        <a:t>J</a:t>
                      </a:r>
                      <a:r>
                        <a:rPr b="0" lang="de-DE" sz="1200" spc="-1" strike="noStrike">
                          <a:solidFill>
                            <a:srgbClr val="000000"/>
                          </a:solidFill>
                          <a:latin typeface="Gill Sans MT"/>
                        </a:rPr>
                        <a:t>ahr“ besetzt. Der / die FSJ´lerin bastelt und betreut gemeinsam mit uns die Kinder.</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2100" spc="-1" strike="noStrike">
                          <a:solidFill>
                            <a:srgbClr val="000000"/>
                          </a:solidFill>
                          <a:latin typeface="Gill Sans MT"/>
                        </a:rPr>
                        <a:t>G </a:t>
                      </a:r>
                      <a:endParaRPr b="0" lang="de-DE" sz="2100" spc="-1" strike="noStrike">
                        <a:latin typeface="Arial"/>
                      </a:endParaRPr>
                    </a:p>
                    <a:p>
                      <a:pPr>
                        <a:lnSpc>
                          <a:spcPct val="100000"/>
                        </a:lnSpc>
                      </a:pPr>
                      <a:r>
                        <a:rPr b="1" lang="de-DE" sz="1200" spc="-1" strike="noStrike">
                          <a:solidFill>
                            <a:srgbClr val="000000"/>
                          </a:solidFill>
                          <a:latin typeface="Gill Sans MT"/>
                        </a:rPr>
                        <a:t>Geburtstage </a:t>
                      </a:r>
                      <a:endParaRPr b="0" lang="de-DE" sz="1200" spc="-1" strike="noStrike">
                        <a:latin typeface="Arial"/>
                      </a:endParaRPr>
                    </a:p>
                    <a:p>
                      <a:pPr>
                        <a:lnSpc>
                          <a:spcPct val="100000"/>
                        </a:lnSpc>
                      </a:pPr>
                      <a:r>
                        <a:rPr b="0" lang="de-DE" sz="1200" spc="-1" strike="noStrike">
                          <a:solidFill>
                            <a:srgbClr val="000000"/>
                          </a:solidFill>
                          <a:latin typeface="Gill Sans MT"/>
                        </a:rPr>
                        <a:t>Gerne darf Ihr Kind auch in der Betreuung den eigenen Geburtstag feiern und Muffins, kleine Süßigkeiten o.ä. mitbringen. Bitte sprechen Sie dies vorher mit uns ab. </a:t>
                      </a:r>
                      <a:endParaRPr b="0" lang="de-DE" sz="1200" spc="-1" strike="noStrike">
                        <a:latin typeface="Arial"/>
                      </a:endParaRPr>
                    </a:p>
                    <a:p>
                      <a:pPr>
                        <a:lnSpc>
                          <a:spcPct val="100000"/>
                        </a:lnSpc>
                      </a:pPr>
                      <a:r>
                        <a:rPr b="1" lang="de-DE" sz="1800" spc="-1" strike="noStrike">
                          <a:solidFill>
                            <a:srgbClr val="ffffff"/>
                          </a:solidFill>
                          <a:latin typeface="Gill Sans MT"/>
                        </a:rPr>
                        <a:t> </a:t>
                      </a:r>
                      <a:endParaRPr b="0" lang="de-DE" sz="1800" spc="-1" strike="noStrike">
                        <a:latin typeface="Arial"/>
                      </a:endParaRPr>
                    </a:p>
                    <a:p>
                      <a:pPr>
                        <a:lnSpc>
                          <a:spcPct val="100000"/>
                        </a:lnSpc>
                      </a:pPr>
                      <a:r>
                        <a:rPr b="1" lang="de-DE" sz="1200" spc="-1" strike="noStrike">
                          <a:solidFill>
                            <a:srgbClr val="000000"/>
                          </a:solidFill>
                          <a:latin typeface="Gill Sans MT"/>
                        </a:rPr>
                        <a:t>Gebühren </a:t>
                      </a:r>
                      <a:endParaRPr b="0" lang="de-DE" sz="1200" spc="-1" strike="noStrike">
                        <a:latin typeface="Arial"/>
                      </a:endParaRPr>
                    </a:p>
                    <a:p>
                      <a:pPr>
                        <a:lnSpc>
                          <a:spcPct val="100000"/>
                        </a:lnSpc>
                      </a:pPr>
                      <a:r>
                        <a:rPr b="0" lang="de-DE" sz="1200" spc="-1" strike="noStrike">
                          <a:solidFill>
                            <a:srgbClr val="000000"/>
                          </a:solidFill>
                          <a:latin typeface="Gill Sans MT"/>
                        </a:rPr>
                        <a:t>Für die schultägliche Betreuung bis 14.00 Uhr fallen monatliche Gebühren in Höhe von 60,- € (ermäßigt 48,- €) an. </a:t>
                      </a:r>
                      <a:endParaRPr b="0" lang="de-DE" sz="1200" spc="-1" strike="noStrike">
                        <a:latin typeface="Arial"/>
                      </a:endParaRPr>
                    </a:p>
                    <a:p>
                      <a:pPr>
                        <a:lnSpc>
                          <a:spcPct val="100000"/>
                        </a:lnSpc>
                      </a:pP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xBody>
                    <a:bodyPr>
                      <a:noAutofit/>
                    </a:bodyPr>
                    <a:p>
                      <a:pPr>
                        <a:lnSpc>
                          <a:spcPct val="100000"/>
                        </a:lnSpc>
                      </a:pPr>
                      <a:r>
                        <a:rPr b="0" lang="de-DE" sz="1200" spc="-1" strike="noStrike">
                          <a:solidFill>
                            <a:srgbClr val="000000"/>
                          </a:solidFill>
                          <a:latin typeface="Gill Sans MT"/>
                        </a:rPr>
                        <a:t>Die verlängerte Betreuung bis 17.00 Uhr kostet 120,- € (ermäßigt 96,- €) pro Monat. Die Gebühren sind unabhängig von den in Anspruch genommenen Tagen bzw. Betreuungsstunden. </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1200" spc="-1" strike="noStrike">
                          <a:solidFill>
                            <a:srgbClr val="000000"/>
                          </a:solidFill>
                          <a:latin typeface="Gill Sans MT"/>
                        </a:rPr>
                        <a:t>Getränke </a:t>
                      </a:r>
                      <a:endParaRPr b="0" lang="de-DE" sz="1200" spc="-1" strike="noStrike">
                        <a:latin typeface="Arial"/>
                      </a:endParaRPr>
                    </a:p>
                    <a:p>
                      <a:pPr>
                        <a:lnSpc>
                          <a:spcPct val="100000"/>
                        </a:lnSpc>
                      </a:pPr>
                      <a:r>
                        <a:rPr b="0" lang="de-DE" sz="1200" spc="-1" strike="noStrike">
                          <a:solidFill>
                            <a:srgbClr val="000000"/>
                          </a:solidFill>
                          <a:latin typeface="Gill Sans MT"/>
                        </a:rPr>
                        <a:t>In der Kernzeit stehen Ihrem Kind Wasser und/oder Tee zur Verfügung.  </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1200" spc="-1" strike="noStrike">
                          <a:solidFill>
                            <a:srgbClr val="000000"/>
                          </a:solidFill>
                          <a:latin typeface="Gill Sans MT"/>
                        </a:rPr>
                        <a:t>Gespräche </a:t>
                      </a:r>
                      <a:endParaRPr b="0" lang="de-DE" sz="1200" spc="-1" strike="noStrike">
                        <a:latin typeface="Arial"/>
                      </a:endParaRPr>
                    </a:p>
                    <a:p>
                      <a:pPr>
                        <a:lnSpc>
                          <a:spcPct val="100000"/>
                        </a:lnSpc>
                      </a:pPr>
                      <a:r>
                        <a:rPr b="0" lang="de-DE" sz="1200" spc="-1" strike="noStrike">
                          <a:solidFill>
                            <a:srgbClr val="000000"/>
                          </a:solidFill>
                          <a:latin typeface="Gill Sans MT"/>
                        </a:rPr>
                        <a:t>Der Kontakt zu den Eltern ist uns sehr wichtig. Sollte ein intensiverer Austausch erforderlich sein, vereinbaren wir gerne einen Termin. </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2100" spc="-1" strike="noStrike">
                          <a:solidFill>
                            <a:srgbClr val="000000"/>
                          </a:solidFill>
                          <a:latin typeface="Gill Sans MT"/>
                        </a:rPr>
                        <a:t>H </a:t>
                      </a:r>
                      <a:endParaRPr b="0" lang="de-DE" sz="2100" spc="-1" strike="noStrike">
                        <a:latin typeface="Arial"/>
                      </a:endParaRPr>
                    </a:p>
                    <a:p>
                      <a:pPr>
                        <a:lnSpc>
                          <a:spcPct val="100000"/>
                        </a:lnSpc>
                      </a:pPr>
                      <a:r>
                        <a:rPr b="1" lang="de-DE" sz="1200" spc="-1" strike="noStrike">
                          <a:solidFill>
                            <a:srgbClr val="000000"/>
                          </a:solidFill>
                          <a:latin typeface="Gill Sans MT"/>
                        </a:rPr>
                        <a:t>Handy / Smartwatch</a:t>
                      </a:r>
                      <a:endParaRPr b="0" lang="de-DE" sz="1200" spc="-1" strike="noStrike">
                        <a:latin typeface="Arial"/>
                      </a:endParaRPr>
                    </a:p>
                    <a:p>
                      <a:pPr>
                        <a:lnSpc>
                          <a:spcPct val="100000"/>
                        </a:lnSpc>
                      </a:pPr>
                      <a:r>
                        <a:rPr b="0" lang="de-DE" sz="1200" spc="-1" strike="noStrike">
                          <a:solidFill>
                            <a:srgbClr val="000000"/>
                          </a:solidFill>
                          <a:latin typeface="Gill Sans MT"/>
                        </a:rPr>
                        <a:t>Ihr Kind benötigt solange es in der Betreuung ist kein Handy sowie keine Smartwatch.  Auf dem gesamten Schulgelände besteht Handyverbot. </a:t>
                      </a:r>
                      <a:endParaRPr b="0" lang="de-DE" sz="1200" spc="-1" strike="noStrike">
                        <a:latin typeface="Arial"/>
                      </a:endParaRPr>
                    </a:p>
                    <a:p>
                      <a:pPr>
                        <a:lnSpc>
                          <a:spcPct val="100000"/>
                        </a:lnSpc>
                      </a:pPr>
                      <a:r>
                        <a:rPr b="0" lang="de-DE" sz="1200" spc="-1" strike="noStrike">
                          <a:solidFill>
                            <a:srgbClr val="000000"/>
                          </a:solidFill>
                          <a:latin typeface="Gill Sans MT"/>
                        </a:rPr>
                        <a:t>Falls ihr Kind dennoch ein Handy mit sich führt, ist dieses ausgeschaltet im Schulranzen zu verwahren. </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1200" spc="-1" strike="noStrike">
                          <a:solidFill>
                            <a:srgbClr val="000000"/>
                          </a:solidFill>
                          <a:latin typeface="Gill Sans MT"/>
                        </a:rPr>
                        <a:t>Hausaufgaben </a:t>
                      </a:r>
                      <a:endParaRPr b="0" lang="de-DE" sz="1200" spc="-1" strike="noStrike">
                        <a:latin typeface="Arial"/>
                      </a:endParaRPr>
                    </a:p>
                    <a:p>
                      <a:pPr>
                        <a:lnSpc>
                          <a:spcPct val="100000"/>
                        </a:lnSpc>
                      </a:pPr>
                      <a:r>
                        <a:rPr b="0" lang="de-DE" sz="1200" spc="-1" strike="noStrike">
                          <a:solidFill>
                            <a:srgbClr val="000000"/>
                          </a:solidFill>
                          <a:latin typeface="Gill Sans MT"/>
                        </a:rPr>
                        <a:t>In der Zeit von ca. 12.45 -14.00 Uhr haben die Kinder die Möglichkeit in Ruhe ihre Hausaufgaben zu machen.  Zur Lernmotivation erhalten die Kinder eine Stempelkarte, bei der sie nach 20x konzentriertem Arbeiten ein kleines „Geschenk“ bekommen. Kinder, die ihre Hausaufgaben bei uns nicht erledigen möchten, werden von uns nicht dazu gedrängt. Die Aufgabe, die Hausaufgaben auf Richtigkeit und Vollständigkeit zu überprüfen, liegt bei den Eltern. </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1200" spc="-1" strike="noStrike">
                          <a:solidFill>
                            <a:srgbClr val="000000"/>
                          </a:solidFill>
                          <a:latin typeface="Gill Sans MT"/>
                        </a:rPr>
                        <a:t>Homepage</a:t>
                      </a:r>
                      <a:endParaRPr b="0" lang="de-DE" sz="1200" spc="-1" strike="noStrike">
                        <a:latin typeface="Arial"/>
                      </a:endParaRPr>
                    </a:p>
                    <a:p>
                      <a:pPr>
                        <a:lnSpc>
                          <a:spcPct val="100000"/>
                        </a:lnSpc>
                      </a:pPr>
                      <a:r>
                        <a:rPr b="0" lang="de-DE" sz="1200" spc="-1" strike="noStrike">
                          <a:solidFill>
                            <a:srgbClr val="000000"/>
                          </a:solidFill>
                          <a:latin typeface="Gill Sans MT"/>
                        </a:rPr>
                        <a:t>Alle wichtigen Details finden Sie auch an den entsprechenden Stellen auf der Schulhomepage </a:t>
                      </a:r>
                      <a:r>
                        <a:rPr b="1" lang="de-DE" sz="1200" spc="-1" strike="noStrike">
                          <a:solidFill>
                            <a:srgbClr val="000000"/>
                          </a:solidFill>
                          <a:latin typeface="Gill Sans MT"/>
                        </a:rPr>
                        <a:t>www.waldschule-bissingen.de</a:t>
                      </a:r>
                      <a:r>
                        <a:rPr b="0" lang="de-DE" sz="1200" spc="-1" strike="noStrike">
                          <a:solidFill>
                            <a:srgbClr val="000000"/>
                          </a:solidFill>
                          <a:latin typeface="Gill Sans MT"/>
                        </a:rPr>
                        <a:t> (z.B. Menu / Ansprechpartner / Schulkind-Betreuung).</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r>
            </a:tbl>
          </a:graphicData>
        </a:graphic>
      </p:graphicFrame>
      <p:sp>
        <p:nvSpPr>
          <p:cNvPr id="65" name="CustomShape 3"/>
          <p:cNvSpPr/>
          <p:nvPr/>
        </p:nvSpPr>
        <p:spPr>
          <a:xfrm>
            <a:off x="564120" y="6423840"/>
            <a:ext cx="6915960" cy="3639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de-DE" sz="900" spc="-1" strike="noStrike" cap="all">
                <a:solidFill>
                  <a:srgbClr val="404040"/>
                </a:solidFill>
                <a:latin typeface="Gill Sans MT"/>
                <a:ea typeface="DejaVu Sans"/>
              </a:rPr>
              <a:t>Seite 5</a:t>
            </a:r>
            <a:endParaRPr b="0" lang="de-DE" sz="900" spc="-1" strike="noStrike">
              <a:latin typeface="Arial"/>
            </a:endParaRPr>
          </a:p>
        </p:txBody>
      </p:sp>
      <p:sp>
        <p:nvSpPr>
          <p:cNvPr id="66" name="CustomShape 4"/>
          <p:cNvSpPr/>
          <p:nvPr/>
        </p:nvSpPr>
        <p:spPr>
          <a:xfrm>
            <a:off x="6253920" y="6423840"/>
            <a:ext cx="6915960" cy="3639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de-DE" sz="900" spc="-1" strike="noStrike" cap="all">
                <a:solidFill>
                  <a:srgbClr val="404040"/>
                </a:solidFill>
                <a:latin typeface="Gill Sans MT"/>
                <a:ea typeface="DejaVu Sans"/>
              </a:rPr>
              <a:t>Seite 6</a:t>
            </a:r>
            <a:endParaRPr b="0" lang="de-DE" sz="9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CustomShape 1"/>
          <p:cNvSpPr/>
          <p:nvPr/>
        </p:nvSpPr>
        <p:spPr>
          <a:xfrm>
            <a:off x="10558440" y="6423840"/>
            <a:ext cx="105156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20A385B-AC06-4C96-83F0-CD35AEF73721}" type="slidenum">
              <a:rPr b="0" lang="de-DE" sz="900" spc="-1" strike="noStrike">
                <a:solidFill>
                  <a:srgbClr val="404040"/>
                </a:solidFill>
                <a:latin typeface="Gill Sans MT"/>
                <a:ea typeface="DejaVu Sans"/>
              </a:rPr>
              <a:t>&lt;Foliennummer&gt;</a:t>
            </a:fld>
            <a:endParaRPr b="0" lang="de-DE" sz="900" spc="-1" strike="noStrike">
              <a:latin typeface="Arial"/>
            </a:endParaRPr>
          </a:p>
        </p:txBody>
      </p:sp>
      <p:graphicFrame>
        <p:nvGraphicFramePr>
          <p:cNvPr id="68" name="Table 2"/>
          <p:cNvGraphicFramePr/>
          <p:nvPr/>
        </p:nvGraphicFramePr>
        <p:xfrm>
          <a:off x="581040" y="562320"/>
          <a:ext cx="11279880" cy="6295320"/>
        </p:xfrm>
        <a:graphic>
          <a:graphicData uri="http://schemas.openxmlformats.org/drawingml/2006/table">
            <a:tbl>
              <a:tblPr/>
              <a:tblGrid>
                <a:gridCol w="5640120"/>
                <a:gridCol w="5640120"/>
              </a:tblGrid>
              <a:tr h="6295680">
                <a:tc>
                  <a:txBody>
                    <a:bodyPr>
                      <a:noAutofit/>
                    </a:bodyPr>
                    <a:p>
                      <a:pPr>
                        <a:lnSpc>
                          <a:spcPct val="100000"/>
                        </a:lnSpc>
                      </a:pPr>
                      <a:r>
                        <a:rPr b="0" lang="de-DE" sz="1200" spc="-1" strike="noStrike">
                          <a:solidFill>
                            <a:srgbClr val="000000"/>
                          </a:solidFill>
                          <a:latin typeface="Gill Sans MT"/>
                        </a:rPr>
                        <a:t> </a:t>
                      </a:r>
                      <a:r>
                        <a:rPr b="1" lang="de-DE" sz="2100" spc="-1" strike="noStrike">
                          <a:solidFill>
                            <a:srgbClr val="000000"/>
                          </a:solidFill>
                          <a:latin typeface="Gill Sans MT"/>
                        </a:rPr>
                        <a:t>J</a:t>
                      </a:r>
                      <a:endParaRPr b="0" lang="de-DE" sz="2100" spc="-1" strike="noStrike">
                        <a:latin typeface="Arial"/>
                      </a:endParaRPr>
                    </a:p>
                    <a:p>
                      <a:pPr>
                        <a:lnSpc>
                          <a:spcPct val="100000"/>
                        </a:lnSpc>
                      </a:pPr>
                      <a:r>
                        <a:rPr b="1" lang="de-DE" sz="1200" spc="-1" strike="noStrike">
                          <a:solidFill>
                            <a:srgbClr val="000000"/>
                          </a:solidFill>
                          <a:latin typeface="Gill Sans MT"/>
                        </a:rPr>
                        <a:t>Jacken </a:t>
                      </a:r>
                      <a:endParaRPr b="0" lang="de-DE" sz="1200" spc="-1" strike="noStrike">
                        <a:latin typeface="Arial"/>
                      </a:endParaRPr>
                    </a:p>
                    <a:p>
                      <a:pPr>
                        <a:lnSpc>
                          <a:spcPct val="100000"/>
                        </a:lnSpc>
                      </a:pPr>
                      <a:r>
                        <a:rPr b="0" lang="de-DE" sz="1200" spc="-1" strike="noStrike">
                          <a:solidFill>
                            <a:srgbClr val="000000"/>
                          </a:solidFill>
                          <a:latin typeface="Gill Sans MT"/>
                        </a:rPr>
                        <a:t>Das subjektive Empfinden von Temperaturen bringt unterschiedliche Auffassungen darüber, ob Jacken angezogen werden sollten, oder nicht. Wir halten die Kinder entsprechend dazu an. </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2100" spc="-1" strike="noStrike">
                          <a:solidFill>
                            <a:srgbClr val="000000"/>
                          </a:solidFill>
                          <a:latin typeface="Gill Sans MT"/>
                        </a:rPr>
                        <a:t>K </a:t>
                      </a:r>
                      <a:endParaRPr b="0" lang="de-DE" sz="2100" spc="-1" strike="noStrike">
                        <a:latin typeface="Arial"/>
                      </a:endParaRPr>
                    </a:p>
                    <a:p>
                      <a:pPr>
                        <a:lnSpc>
                          <a:spcPct val="100000"/>
                        </a:lnSpc>
                      </a:pPr>
                      <a:r>
                        <a:rPr b="1" lang="de-DE" sz="1200" spc="-1" strike="noStrike">
                          <a:solidFill>
                            <a:srgbClr val="000000"/>
                          </a:solidFill>
                          <a:latin typeface="Gill Sans MT"/>
                        </a:rPr>
                        <a:t>Kontaktdaten</a:t>
                      </a:r>
                      <a:endParaRPr b="0" lang="de-DE" sz="1200" spc="-1" strike="noStrike">
                        <a:latin typeface="Arial"/>
                      </a:endParaRPr>
                    </a:p>
                    <a:p>
                      <a:pPr>
                        <a:lnSpc>
                          <a:spcPct val="100000"/>
                        </a:lnSpc>
                      </a:pPr>
                      <a:r>
                        <a:rPr b="0" lang="de-DE" sz="1200" spc="-1" strike="noStrike">
                          <a:solidFill>
                            <a:srgbClr val="000000"/>
                          </a:solidFill>
                          <a:latin typeface="Gill Sans MT"/>
                        </a:rPr>
                        <a:t>Zu Beginn des Schuljahres fragen wir Sie Ihre Kontaktdaten ab. Bitte denken Sie daran, uns Änderungen immer mitzuteilen, vor allem Ihre Notfallnummern zu aktualisieren.</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1200" spc="-1" strike="noStrike">
                          <a:solidFill>
                            <a:srgbClr val="000000"/>
                          </a:solidFill>
                          <a:latin typeface="Gill Sans MT"/>
                        </a:rPr>
                        <a:t>Krankheit </a:t>
                      </a:r>
                      <a:endParaRPr b="0" lang="de-DE" sz="1200" spc="-1" strike="noStrike">
                        <a:latin typeface="Arial"/>
                      </a:endParaRPr>
                    </a:p>
                    <a:p>
                      <a:pPr>
                        <a:lnSpc>
                          <a:spcPct val="100000"/>
                        </a:lnSpc>
                      </a:pPr>
                      <a:r>
                        <a:rPr b="0" lang="de-DE" sz="1200" spc="-1" strike="noStrike">
                          <a:solidFill>
                            <a:srgbClr val="000000"/>
                          </a:solidFill>
                          <a:latin typeface="Gill Sans MT"/>
                        </a:rPr>
                        <a:t>Bitte melden Sie im Krankheitsfall Ihr Kind bei uns krank: kernzeit@waldschule-bissingen.de. Denken Sie in diesem Fall daran, ein bestelltes Mittagessen bis 8.00 Uhr morgens zu stornieren.</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2100" spc="-1" strike="noStrike">
                          <a:solidFill>
                            <a:srgbClr val="000000"/>
                          </a:solidFill>
                          <a:latin typeface="Gill Sans MT"/>
                        </a:rPr>
                        <a:t>L </a:t>
                      </a:r>
                      <a:endParaRPr b="0" lang="de-DE" sz="2100" spc="-1" strike="noStrike">
                        <a:latin typeface="Arial"/>
                      </a:endParaRPr>
                    </a:p>
                    <a:p>
                      <a:pPr>
                        <a:lnSpc>
                          <a:spcPct val="100000"/>
                        </a:lnSpc>
                      </a:pPr>
                      <a:r>
                        <a:rPr b="1" lang="de-DE" sz="1200" spc="-1" strike="noStrike">
                          <a:solidFill>
                            <a:srgbClr val="000000"/>
                          </a:solidFill>
                          <a:latin typeface="Gill Sans MT"/>
                        </a:rPr>
                        <a:t>Läuse </a:t>
                      </a:r>
                      <a:endParaRPr b="0" lang="de-DE" sz="1200" spc="-1" strike="noStrike">
                        <a:latin typeface="Arial"/>
                      </a:endParaRPr>
                    </a:p>
                    <a:p>
                      <a:pPr>
                        <a:lnSpc>
                          <a:spcPct val="100000"/>
                        </a:lnSpc>
                      </a:pPr>
                      <a:r>
                        <a:rPr b="0" lang="de-DE" sz="1200" spc="-1" strike="noStrike">
                          <a:solidFill>
                            <a:srgbClr val="000000"/>
                          </a:solidFill>
                          <a:latin typeface="Gill Sans MT"/>
                        </a:rPr>
                        <a:t>Fast kein Kind kommt durch seine Schulzeit ohne einmal davon betroffen zu sein. Sollten Sie bei Ihrem Kind einen Befall feststellen, bitten wir Sie im Interesse der anderen Kinder, uns dies unverzüglich mitzuteilen. Wir müssen die notwendigen Maßnahmen einleiten, um eine Ausbreitung zu verhindern. </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2100" spc="-1" strike="noStrike">
                          <a:solidFill>
                            <a:srgbClr val="000000"/>
                          </a:solidFill>
                          <a:latin typeface="Gill Sans MT"/>
                        </a:rPr>
                        <a:t>M </a:t>
                      </a:r>
                      <a:endParaRPr b="0" lang="de-DE" sz="2100" spc="-1" strike="noStrike">
                        <a:latin typeface="Arial"/>
                      </a:endParaRPr>
                    </a:p>
                    <a:p>
                      <a:pPr>
                        <a:lnSpc>
                          <a:spcPct val="100000"/>
                        </a:lnSpc>
                      </a:pPr>
                      <a:r>
                        <a:rPr b="1" lang="de-DE" sz="1200" spc="-1" strike="noStrike">
                          <a:solidFill>
                            <a:srgbClr val="000000"/>
                          </a:solidFill>
                          <a:latin typeface="Gill Sans MT"/>
                        </a:rPr>
                        <a:t>Medikamente </a:t>
                      </a:r>
                      <a:endParaRPr b="0" lang="de-DE" sz="1200" spc="-1" strike="noStrike">
                        <a:latin typeface="Arial"/>
                      </a:endParaRPr>
                    </a:p>
                    <a:p>
                      <a:pPr>
                        <a:lnSpc>
                          <a:spcPct val="100000"/>
                        </a:lnSpc>
                      </a:pPr>
                      <a:r>
                        <a:rPr b="0" lang="de-DE" sz="1200" spc="-1" strike="noStrike">
                          <a:solidFill>
                            <a:srgbClr val="000000"/>
                          </a:solidFill>
                          <a:latin typeface="Gill Sans MT"/>
                        </a:rPr>
                        <a:t>Wir weisen daraufhin, dass wir aus rechtlichen Gründen nicht befugt sind, Ihrem Kind Medikamente zu verabreichen. </a:t>
                      </a:r>
                      <a:endParaRPr b="0" lang="de-DE" sz="1200" spc="-1" strike="noStrike">
                        <a:latin typeface="Arial"/>
                      </a:endParaRPr>
                    </a:p>
                    <a:p>
                      <a:pPr>
                        <a:lnSpc>
                          <a:spcPct val="100000"/>
                        </a:lnSpc>
                      </a:pP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xBody>
                    <a:bodyPr>
                      <a:noAutofit/>
                    </a:bodyPr>
                    <a:p>
                      <a:pPr>
                        <a:lnSpc>
                          <a:spcPct val="100000"/>
                        </a:lnSpc>
                      </a:pPr>
                      <a:r>
                        <a:rPr b="1" lang="de-DE" sz="1200" spc="-1" strike="noStrike">
                          <a:solidFill>
                            <a:srgbClr val="000000"/>
                          </a:solidFill>
                          <a:latin typeface="Gill Sans MT"/>
                        </a:rPr>
                        <a:t>Mittagessen </a:t>
                      </a:r>
                      <a:endParaRPr b="0" lang="de-DE" sz="1200" spc="-1" strike="noStrike">
                        <a:latin typeface="Arial"/>
                      </a:endParaRPr>
                    </a:p>
                    <a:p>
                      <a:pPr>
                        <a:lnSpc>
                          <a:spcPct val="100000"/>
                        </a:lnSpc>
                      </a:pPr>
                      <a:r>
                        <a:rPr b="0" lang="de-DE" sz="1200" spc="-1" strike="noStrike">
                          <a:solidFill>
                            <a:srgbClr val="000000"/>
                          </a:solidFill>
                          <a:latin typeface="Gill Sans MT"/>
                        </a:rPr>
                        <a:t>Wenn Sie Ihr Kind für die Mensa anmelden möchten, erhalten Sie die hierfür benötigten Unterlagen im Schulsekretariat. Genaue Auskunft zur Bestellung des Mittagessens geben Ihnen die Schulsekretärinnen Frau Schleihauf, Frau Buhl und Frau Schütze. Nach der Registrierung der Bankkarte erhalten Sie eine Buchungsnummer, mit der Sie das Mittagessen für Ihr Kind bestellen können. Wenn Ihr Kind kein Mittagessen bestellt, geben Sie ihm bitte für den Tag ausreichendes </a:t>
                      </a:r>
                      <a:r>
                        <a:rPr b="1" lang="de-DE" sz="1200" spc="-1" strike="noStrike">
                          <a:solidFill>
                            <a:srgbClr val="000000"/>
                          </a:solidFill>
                          <a:latin typeface="Gill Sans MT"/>
                        </a:rPr>
                        <a:t>Vesper</a:t>
                      </a:r>
                      <a:r>
                        <a:rPr b="0" lang="de-DE" sz="1200" spc="-1" strike="noStrike">
                          <a:solidFill>
                            <a:srgbClr val="000000"/>
                          </a:solidFill>
                          <a:latin typeface="Gill Sans MT"/>
                        </a:rPr>
                        <a:t> mit.</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2100" spc="-1" strike="noStrike">
                          <a:solidFill>
                            <a:srgbClr val="000000"/>
                          </a:solidFill>
                          <a:latin typeface="Gill Sans MT"/>
                        </a:rPr>
                        <a:t>P</a:t>
                      </a:r>
                      <a:endParaRPr b="0" lang="de-DE" sz="2100" spc="-1" strike="noStrike">
                        <a:latin typeface="Arial"/>
                      </a:endParaRPr>
                    </a:p>
                    <a:p>
                      <a:pPr>
                        <a:lnSpc>
                          <a:spcPct val="100000"/>
                        </a:lnSpc>
                      </a:pPr>
                      <a:r>
                        <a:rPr b="1" lang="de-DE" sz="1200" spc="-1" strike="noStrike">
                          <a:solidFill>
                            <a:srgbClr val="000000"/>
                          </a:solidFill>
                          <a:latin typeface="Gill Sans MT"/>
                        </a:rPr>
                        <a:t>Praktikantinnen / Praktikanten</a:t>
                      </a:r>
                      <a:endParaRPr b="0" lang="de-DE" sz="1200" spc="-1" strike="noStrike">
                        <a:latin typeface="Arial"/>
                      </a:endParaRPr>
                    </a:p>
                    <a:p>
                      <a:pPr>
                        <a:lnSpc>
                          <a:spcPct val="100000"/>
                        </a:lnSpc>
                      </a:pPr>
                      <a:r>
                        <a:rPr b="0" lang="de-DE" sz="1200" spc="-1" strike="noStrike">
                          <a:solidFill>
                            <a:srgbClr val="000000"/>
                          </a:solidFill>
                          <a:latin typeface="Gill Sans MT"/>
                        </a:rPr>
                        <a:t>Immer wieder absolvieren junge Menschen ihr Praktikum als Teil ihrer Ausbildung in unserer Einrichtung und bereichern so die Betreuungszeiten.</a:t>
                      </a:r>
                      <a:endParaRPr b="0" lang="de-DE" sz="1200" spc="-1" strike="noStrike">
                        <a:latin typeface="Arial"/>
                      </a:endParaRPr>
                    </a:p>
                    <a:p>
                      <a:pPr>
                        <a:lnSpc>
                          <a:spcPct val="100000"/>
                        </a:lnSpc>
                      </a:pPr>
                      <a:r>
                        <a:rPr b="0" lang="de-DE" sz="1200" spc="-1" strike="noStrike">
                          <a:solidFill>
                            <a:srgbClr val="000000"/>
                          </a:solidFill>
                          <a:latin typeface="Gill Sans MT"/>
                        </a:rPr>
                        <a:t> </a:t>
                      </a:r>
                      <a:endParaRPr b="0" lang="de-DE" sz="1200" spc="-1" strike="noStrike">
                        <a:latin typeface="Arial"/>
                      </a:endParaRPr>
                    </a:p>
                    <a:p>
                      <a:pPr>
                        <a:lnSpc>
                          <a:spcPct val="100000"/>
                        </a:lnSpc>
                      </a:pPr>
                      <a:r>
                        <a:rPr b="1" lang="de-DE" sz="2100" spc="-1" strike="noStrike">
                          <a:solidFill>
                            <a:srgbClr val="000000"/>
                          </a:solidFill>
                          <a:latin typeface="Gill Sans MT"/>
                        </a:rPr>
                        <a:t>R </a:t>
                      </a:r>
                      <a:endParaRPr b="0" lang="de-DE" sz="2100" spc="-1" strike="noStrike">
                        <a:latin typeface="Arial"/>
                      </a:endParaRPr>
                    </a:p>
                    <a:p>
                      <a:pPr>
                        <a:lnSpc>
                          <a:spcPct val="100000"/>
                        </a:lnSpc>
                      </a:pPr>
                      <a:r>
                        <a:rPr b="1" lang="de-DE" sz="1200" spc="-1" strike="noStrike">
                          <a:solidFill>
                            <a:srgbClr val="000000"/>
                          </a:solidFill>
                          <a:latin typeface="Gill Sans MT"/>
                        </a:rPr>
                        <a:t>Regeln </a:t>
                      </a:r>
                      <a:endParaRPr b="0" lang="de-DE" sz="1200" spc="-1" strike="noStrike">
                        <a:latin typeface="Arial"/>
                      </a:endParaRPr>
                    </a:p>
                    <a:p>
                      <a:pPr>
                        <a:lnSpc>
                          <a:spcPct val="100000"/>
                        </a:lnSpc>
                      </a:pPr>
                      <a:r>
                        <a:rPr b="0" lang="de-DE" sz="1200" spc="-1" strike="noStrike">
                          <a:solidFill>
                            <a:srgbClr val="000000"/>
                          </a:solidFill>
                          <a:latin typeface="Gill Sans MT"/>
                        </a:rPr>
                        <a:t>Die Schulkindbetreuung gehört zum Schulalltag, weswegen hier die gleichen Regeln gelten, wie im Klassenzimmer. Zeigt ein Kind wiederholt ein außergewöhnliches Stör- oder Fehlverhalten, werden wir das Gespräch mit Ihnen suchen. Im Extremfall kann es auch Gespräche mit dem Klassenlehrer bzw. der Schulsozialarbeiterin Frau Stromsky geben. Bei häufig auftretenden Störfällen kann der Träger das Kind von der Betreuung ausschließen. </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2100" spc="-1" strike="noStrike">
                          <a:solidFill>
                            <a:srgbClr val="000000"/>
                          </a:solidFill>
                          <a:latin typeface="Gill Sans MT"/>
                        </a:rPr>
                        <a:t>S </a:t>
                      </a:r>
                      <a:endParaRPr b="0" lang="de-DE" sz="2100" spc="-1" strike="noStrike">
                        <a:latin typeface="Arial"/>
                      </a:endParaRPr>
                    </a:p>
                    <a:p>
                      <a:pPr>
                        <a:lnSpc>
                          <a:spcPct val="100000"/>
                        </a:lnSpc>
                      </a:pPr>
                      <a:r>
                        <a:rPr b="1" lang="de-DE" sz="1200" spc="-1" strike="noStrike">
                          <a:solidFill>
                            <a:srgbClr val="000000"/>
                          </a:solidFill>
                          <a:latin typeface="Gill Sans MT"/>
                        </a:rPr>
                        <a:t>Spielzeug </a:t>
                      </a:r>
                      <a:endParaRPr b="0" lang="de-DE" sz="1200" spc="-1" strike="noStrike">
                        <a:latin typeface="Arial"/>
                      </a:endParaRPr>
                    </a:p>
                    <a:p>
                      <a:pPr>
                        <a:lnSpc>
                          <a:spcPct val="100000"/>
                        </a:lnSpc>
                      </a:pPr>
                      <a:r>
                        <a:rPr b="0" lang="de-DE" sz="1200" spc="-1" strike="noStrike">
                          <a:solidFill>
                            <a:srgbClr val="000000"/>
                          </a:solidFill>
                          <a:latin typeface="Gill Sans MT"/>
                        </a:rPr>
                        <a:t>Unsere Betreuung ist sehr gut mit Spielzeug ausgestattet. Deshalb bitten wir Sie, Ihrem Kind kein Spielzeug von zu Hause mitzugeben.  Ausnahme sind für schulische Zwecke benötigte Sachen. </a:t>
                      </a:r>
                      <a:endParaRPr b="0" lang="de-DE" sz="1200" spc="-1" strike="noStrike">
                        <a:latin typeface="Arial"/>
                      </a:endParaRPr>
                    </a:p>
                    <a:p>
                      <a:pPr>
                        <a:lnSpc>
                          <a:spcPct val="100000"/>
                        </a:lnSpc>
                      </a:pP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r>
            </a:tbl>
          </a:graphicData>
        </a:graphic>
      </p:graphicFrame>
      <p:sp>
        <p:nvSpPr>
          <p:cNvPr id="69" name="CustomShape 3"/>
          <p:cNvSpPr/>
          <p:nvPr/>
        </p:nvSpPr>
        <p:spPr>
          <a:xfrm>
            <a:off x="581040" y="6423840"/>
            <a:ext cx="6915960" cy="3639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de-DE" sz="900" spc="-1" strike="noStrike" cap="all">
                <a:solidFill>
                  <a:srgbClr val="404040"/>
                </a:solidFill>
                <a:latin typeface="Gill Sans MT"/>
                <a:ea typeface="DejaVu Sans"/>
              </a:rPr>
              <a:t>Seite 7</a:t>
            </a:r>
            <a:endParaRPr b="0" lang="de-DE" sz="900" spc="-1" strike="noStrike">
              <a:latin typeface="Arial"/>
            </a:endParaRPr>
          </a:p>
        </p:txBody>
      </p:sp>
      <p:sp>
        <p:nvSpPr>
          <p:cNvPr id="70" name="CustomShape 4"/>
          <p:cNvSpPr/>
          <p:nvPr/>
        </p:nvSpPr>
        <p:spPr>
          <a:xfrm>
            <a:off x="6203520" y="6423840"/>
            <a:ext cx="6915960" cy="3639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de-DE" sz="900" spc="-1" strike="noStrike" cap="all">
                <a:solidFill>
                  <a:srgbClr val="404040"/>
                </a:solidFill>
                <a:latin typeface="Gill Sans MT"/>
                <a:ea typeface="DejaVu Sans"/>
              </a:rPr>
              <a:t>Seite 8</a:t>
            </a:r>
            <a:endParaRPr b="0" lang="de-DE" sz="9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CustomShape 1"/>
          <p:cNvSpPr/>
          <p:nvPr/>
        </p:nvSpPr>
        <p:spPr>
          <a:xfrm>
            <a:off x="10558440" y="6423840"/>
            <a:ext cx="105156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2BCAEA4-6968-4878-9CC4-0DB45CB60F91}" type="slidenum">
              <a:rPr b="0" lang="de-DE" sz="900" spc="-1" strike="noStrike">
                <a:solidFill>
                  <a:srgbClr val="404040"/>
                </a:solidFill>
                <a:latin typeface="Gill Sans MT"/>
                <a:ea typeface="DejaVu Sans"/>
              </a:rPr>
              <a:t>&lt;Foliennummer&gt;</a:t>
            </a:fld>
            <a:endParaRPr b="0" lang="de-DE" sz="900" spc="-1" strike="noStrike">
              <a:latin typeface="Arial"/>
            </a:endParaRPr>
          </a:p>
        </p:txBody>
      </p:sp>
      <p:graphicFrame>
        <p:nvGraphicFramePr>
          <p:cNvPr id="72" name="Table 2"/>
          <p:cNvGraphicFramePr/>
          <p:nvPr/>
        </p:nvGraphicFramePr>
        <p:xfrm>
          <a:off x="430560" y="675360"/>
          <a:ext cx="11279880" cy="6512040"/>
        </p:xfrm>
        <a:graphic>
          <a:graphicData uri="http://schemas.openxmlformats.org/drawingml/2006/table">
            <a:tbl>
              <a:tblPr/>
              <a:tblGrid>
                <a:gridCol w="5640120"/>
                <a:gridCol w="5640120"/>
              </a:tblGrid>
              <a:tr h="6512400">
                <a:tc>
                  <a:txBody>
                    <a:bodyPr>
                      <a:noAutofit/>
                    </a:bodyPr>
                    <a:p>
                      <a:pPr>
                        <a:lnSpc>
                          <a:spcPct val="100000"/>
                        </a:lnSpc>
                      </a:pPr>
                      <a:r>
                        <a:rPr b="1" lang="de-DE" sz="2100" spc="-1" strike="noStrike">
                          <a:solidFill>
                            <a:srgbClr val="000000"/>
                          </a:solidFill>
                          <a:latin typeface="Gill Sans MT"/>
                        </a:rPr>
                        <a:t>T </a:t>
                      </a:r>
                      <a:endParaRPr b="0" lang="de-DE" sz="2100" spc="-1" strike="noStrike">
                        <a:latin typeface="Arial"/>
                      </a:endParaRPr>
                    </a:p>
                    <a:p>
                      <a:pPr>
                        <a:lnSpc>
                          <a:spcPct val="100000"/>
                        </a:lnSpc>
                      </a:pPr>
                      <a:r>
                        <a:rPr b="1" lang="de-DE" sz="1200" spc="-1" strike="noStrike">
                          <a:solidFill>
                            <a:srgbClr val="000000"/>
                          </a:solidFill>
                          <a:latin typeface="Gill Sans MT"/>
                        </a:rPr>
                        <a:t>Telefon </a:t>
                      </a:r>
                      <a:endParaRPr b="0" lang="de-DE" sz="1200" spc="-1" strike="noStrike">
                        <a:latin typeface="Arial"/>
                      </a:endParaRPr>
                    </a:p>
                    <a:p>
                      <a:pPr>
                        <a:lnSpc>
                          <a:spcPct val="100000"/>
                        </a:lnSpc>
                      </a:pPr>
                      <a:r>
                        <a:rPr b="0" lang="de-DE" sz="1200" spc="-1" strike="noStrike">
                          <a:solidFill>
                            <a:srgbClr val="000000"/>
                          </a:solidFill>
                          <a:latin typeface="Gill Sans MT"/>
                        </a:rPr>
                        <a:t>Telefonisch erreichbar sind wir morgens zwischen 07.00 Uhr und 08.30 Uhr. Über Mittag (12.00 Uhr bis 14.00 Uhr) sind wir hauptsächlich mit Ihren Kindern beschäftigt (Mensa, Schulhof, Hausaugaben etc.). Daher ist das Telefon in diesem Zeitraum nicht durchgängig besetzt.</a:t>
                      </a:r>
                      <a:endParaRPr b="0" lang="de-DE" sz="1200" spc="-1" strike="noStrike">
                        <a:latin typeface="Arial"/>
                      </a:endParaRPr>
                    </a:p>
                    <a:p>
                      <a:pPr>
                        <a:lnSpc>
                          <a:spcPct val="100000"/>
                        </a:lnSpc>
                      </a:pPr>
                      <a:r>
                        <a:rPr b="0" lang="de-DE" sz="1200" spc="-1" strike="noStrike">
                          <a:solidFill>
                            <a:srgbClr val="000000"/>
                          </a:solidFill>
                          <a:latin typeface="Gill Sans MT"/>
                        </a:rPr>
                        <a:t>Die Kernzeit ist unter folgender Nummer erreichbar: </a:t>
                      </a:r>
                      <a:endParaRPr b="0" lang="de-DE" sz="1200" spc="-1" strike="noStrike">
                        <a:latin typeface="Arial"/>
                      </a:endParaRPr>
                    </a:p>
                    <a:p>
                      <a:pPr>
                        <a:lnSpc>
                          <a:spcPct val="100000"/>
                        </a:lnSpc>
                      </a:pPr>
                      <a:r>
                        <a:rPr b="0" lang="de-DE" sz="1200" spc="-1" strike="noStrike">
                          <a:solidFill>
                            <a:srgbClr val="000000"/>
                          </a:solidFill>
                          <a:latin typeface="Gill Sans MT"/>
                        </a:rPr>
                        <a:t>Festnetz Kernzeit: 07142 / 779084 </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2100" spc="-1" strike="noStrike">
                          <a:solidFill>
                            <a:srgbClr val="000000"/>
                          </a:solidFill>
                          <a:latin typeface="Gill Sans MT"/>
                        </a:rPr>
                        <a:t>U </a:t>
                      </a:r>
                      <a:endParaRPr b="0" lang="de-DE" sz="2100" spc="-1" strike="noStrike">
                        <a:latin typeface="Arial"/>
                      </a:endParaRPr>
                    </a:p>
                    <a:p>
                      <a:pPr>
                        <a:lnSpc>
                          <a:spcPct val="100000"/>
                        </a:lnSpc>
                      </a:pPr>
                      <a:r>
                        <a:rPr b="1" lang="de-DE" sz="1200" spc="-1" strike="noStrike">
                          <a:solidFill>
                            <a:srgbClr val="000000"/>
                          </a:solidFill>
                          <a:latin typeface="Gill Sans MT"/>
                        </a:rPr>
                        <a:t>Unfall </a:t>
                      </a:r>
                      <a:endParaRPr b="0" lang="de-DE" sz="1200" spc="-1" strike="noStrike">
                        <a:latin typeface="Arial"/>
                      </a:endParaRPr>
                    </a:p>
                    <a:p>
                      <a:pPr>
                        <a:lnSpc>
                          <a:spcPct val="100000"/>
                        </a:lnSpc>
                      </a:pPr>
                      <a:r>
                        <a:rPr b="0" lang="de-DE" sz="1200" spc="-1" strike="noStrike">
                          <a:solidFill>
                            <a:srgbClr val="000000"/>
                          </a:solidFill>
                          <a:latin typeface="Gill Sans MT"/>
                        </a:rPr>
                        <a:t>Bei einem Unfall ihres Kindes werden wir Sie grundsätzlich benachrichtigen. Bitte hinterlassen sie bei uns eine Notfallnummer. </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2100" spc="-1" strike="noStrike">
                          <a:solidFill>
                            <a:srgbClr val="000000"/>
                          </a:solidFill>
                          <a:latin typeface="Gill Sans MT"/>
                        </a:rPr>
                        <a:t>V</a:t>
                      </a:r>
                      <a:endParaRPr b="0" lang="de-DE" sz="2100" spc="-1" strike="noStrike">
                        <a:latin typeface="Arial"/>
                      </a:endParaRPr>
                    </a:p>
                    <a:p>
                      <a:pPr>
                        <a:lnSpc>
                          <a:spcPct val="100000"/>
                        </a:lnSpc>
                      </a:pPr>
                      <a:r>
                        <a:rPr b="1" lang="de-DE" sz="1200" spc="-1" strike="noStrike">
                          <a:solidFill>
                            <a:srgbClr val="000000"/>
                          </a:solidFill>
                          <a:latin typeface="Gill Sans MT"/>
                        </a:rPr>
                        <a:t>Verpflegung</a:t>
                      </a:r>
                      <a:endParaRPr b="0" lang="de-DE" sz="1200" spc="-1" strike="noStrike">
                        <a:latin typeface="Arial"/>
                      </a:endParaRPr>
                    </a:p>
                    <a:p>
                      <a:pPr>
                        <a:lnSpc>
                          <a:spcPct val="100000"/>
                        </a:lnSpc>
                      </a:pPr>
                      <a:r>
                        <a:rPr b="0" lang="de-DE" sz="1200" spc="-1" strike="noStrike">
                          <a:solidFill>
                            <a:srgbClr val="000000"/>
                          </a:solidFill>
                          <a:latin typeface="Gill Sans MT"/>
                        </a:rPr>
                        <a:t>Aufgrund einer Kooperation mit der Obstgarage Munz und den CDU-Landfrauen können wir Ihren Kindern regelmäßig saisonales Obst anbieten.</a:t>
                      </a:r>
                      <a:endParaRPr b="0" lang="de-DE" sz="1200" spc="-1" strike="noStrike">
                        <a:latin typeface="Arial"/>
                      </a:endParaRPr>
                    </a:p>
                    <a:p>
                      <a:pPr>
                        <a:lnSpc>
                          <a:spcPct val="100000"/>
                        </a:lnSpc>
                      </a:pPr>
                      <a:endParaRPr b="0" lang="de-DE" sz="1200" spc="-1" strike="noStrike">
                        <a:latin typeface="Arial"/>
                      </a:endParaRPr>
                    </a:p>
                    <a:p>
                      <a:pPr>
                        <a:lnSpc>
                          <a:spcPct val="100000"/>
                        </a:lnSpc>
                      </a:pPr>
                      <a:r>
                        <a:rPr b="1" lang="de-DE" sz="2100" spc="-1" strike="noStrike">
                          <a:solidFill>
                            <a:srgbClr val="000000"/>
                          </a:solidFill>
                          <a:latin typeface="Gill Sans MT"/>
                        </a:rPr>
                        <a:t>Z </a:t>
                      </a:r>
                      <a:endParaRPr b="0" lang="de-DE" sz="2100" spc="-1" strike="noStrike">
                        <a:latin typeface="Arial"/>
                      </a:endParaRPr>
                    </a:p>
                    <a:p>
                      <a:pPr>
                        <a:lnSpc>
                          <a:spcPct val="100000"/>
                        </a:lnSpc>
                      </a:pPr>
                      <a:r>
                        <a:rPr b="1" lang="de-DE" sz="1200" spc="-1" strike="noStrike">
                          <a:solidFill>
                            <a:srgbClr val="000000"/>
                          </a:solidFill>
                          <a:latin typeface="Gill Sans MT"/>
                        </a:rPr>
                        <a:t>Zeit zum Eingewöhnen </a:t>
                      </a:r>
                      <a:endParaRPr b="0" lang="de-DE" sz="1200" spc="-1" strike="noStrike">
                        <a:latin typeface="Arial"/>
                      </a:endParaRPr>
                    </a:p>
                    <a:p>
                      <a:pPr>
                        <a:lnSpc>
                          <a:spcPct val="100000"/>
                        </a:lnSpc>
                      </a:pPr>
                      <a:r>
                        <a:rPr b="0" lang="de-DE" sz="1200" spc="-1" strike="noStrike">
                          <a:solidFill>
                            <a:srgbClr val="000000"/>
                          </a:solidFill>
                          <a:latin typeface="Gill Sans MT"/>
                        </a:rPr>
                        <a:t>Mit dem Schuleintritt beginnt für jedes Kind ein neuer wichtiger Lebensabschnitt. Bitte geben Sie Ihrem Kind die notwendige Zeit, sich mit der neuen Situation auseinanderzusetzen und sich zurechtzufinden. Die meisten Kinder kommen nach einer kurzen Eingewöhnungszeit sehr gern in die Schulkindbetreuung. Falls es einmal doch anders sein sollte, sprechen Sie uns an, wir werden gemeinsam eine Lösung finden. Es ist wichtig, dass Sie Ihr Kind gut betreut wissen. </a:t>
                      </a:r>
                      <a:endParaRPr b="0" lang="de-DE" sz="1200" spc="-1" strike="noStrike">
                        <a:latin typeface="Arial"/>
                      </a:endParaRPr>
                    </a:p>
                    <a:p>
                      <a:pPr>
                        <a:lnSpc>
                          <a:spcPct val="100000"/>
                        </a:lnSpc>
                      </a:pPr>
                      <a:endParaRPr b="0" lang="de-DE" sz="1200" spc="-1" strike="noStrike">
                        <a:latin typeface="Arial"/>
                      </a:endParaRPr>
                    </a:p>
                    <a:p>
                      <a:pPr>
                        <a:lnSpc>
                          <a:spcPct val="100000"/>
                        </a:lnSpc>
                      </a:pPr>
                      <a:endParaRPr b="0" lang="de-DE" sz="1200" spc="-1" strike="noStrike">
                        <a:latin typeface="Arial"/>
                      </a:endParaRPr>
                    </a:p>
                    <a:p>
                      <a:pPr>
                        <a:lnSpc>
                          <a:spcPct val="100000"/>
                        </a:lnSpc>
                      </a:pPr>
                      <a:endParaRPr b="0" lang="de-DE" sz="1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r>
            </a:tbl>
          </a:graphicData>
        </a:graphic>
      </p:graphicFrame>
      <p:sp>
        <p:nvSpPr>
          <p:cNvPr id="73" name="CustomShape 3"/>
          <p:cNvSpPr/>
          <p:nvPr/>
        </p:nvSpPr>
        <p:spPr>
          <a:xfrm>
            <a:off x="581040" y="6423840"/>
            <a:ext cx="6915960" cy="3639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de-DE" sz="900" spc="-1" strike="noStrike" cap="all">
                <a:solidFill>
                  <a:srgbClr val="404040"/>
                </a:solidFill>
                <a:latin typeface="Gill Sans MT"/>
                <a:ea typeface="DejaVu Sans"/>
              </a:rPr>
              <a:t>Seite 9</a:t>
            </a:r>
            <a:endParaRPr b="0" lang="de-DE" sz="9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d3d3d"/>
      </a:dk2>
      <a:lt2>
        <a:srgbClr val="ebebeb"/>
      </a:lt2>
      <a:accent1>
        <a:srgbClr val="ed8428"/>
      </a:accent1>
      <a:accent2>
        <a:srgbClr val="e6c46d"/>
      </a:accent2>
      <a:accent3>
        <a:srgbClr val="465359"/>
      </a:accent3>
      <a:accent4>
        <a:srgbClr val="969fa7"/>
      </a:accent4>
      <a:accent5>
        <a:srgbClr val="a9c37c"/>
      </a:accent5>
      <a:accent6>
        <a:srgbClr val="5a8071"/>
      </a:accent6>
      <a:hlink>
        <a:srgbClr val="828282"/>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d3d3d"/>
      </a:dk2>
      <a:lt2>
        <a:srgbClr val="ebebeb"/>
      </a:lt2>
      <a:accent1>
        <a:srgbClr val="ed8428"/>
      </a:accent1>
      <a:accent2>
        <a:srgbClr val="e6c46d"/>
      </a:accent2>
      <a:accent3>
        <a:srgbClr val="465359"/>
      </a:accent3>
      <a:accent4>
        <a:srgbClr val="969fa7"/>
      </a:accent4>
      <a:accent5>
        <a:srgbClr val="a9c37c"/>
      </a:accent5>
      <a:accent6>
        <a:srgbClr val="5a8071"/>
      </a:accent6>
      <a:hlink>
        <a:srgbClr val="828282"/>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70C9DA-ADC8-49D9-B223-6D54C6FB7BE0}">
  <ds:schemaRefs>
    <ds:schemaRef ds:uri="http://schemas.microsoft.com/sharepoint/v3/contenttype/forms"/>
  </ds:schemaRefs>
</ds:datastoreItem>
</file>

<file path=customXml/itemProps2.xml><?xml version="1.0" encoding="utf-8"?>
<ds:datastoreItem xmlns:ds="http://schemas.openxmlformats.org/officeDocument/2006/customXml" ds:itemID="{97333985-6DEC-4BB6-B360-FFFEFA02249A}">
  <ds:schemaRefs>
    <ds:schemaRef ds:uri="http://purl.org/dc/elements/1.1/"/>
    <ds:schemaRef ds:uri="http://schemas.microsoft.com/office/2006/metadata/properties"/>
    <ds:schemaRef ds:uri="http://schemas.microsoft.com/sharepoint/v3"/>
    <ds:schemaRef ds:uri="230e9df3-be65-4c73-a93b-d1236ebd677e"/>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54608ECE-840A-4514-AD05-0950FC5D3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Design „Dividende“</Template>
  <TotalTime>11</TotalTime>
  <Application>LibreOffice/6.4.3.2$Windows_X86_64 LibreOffice_project/747b5d0ebf89f41c860ec2a39efd7cb15b54f2d8</Application>
  <Words>1119</Words>
  <Paragraphs>201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2022-03-15T10:53:41Z</dcterms:created>
  <dc:creator>Jan Schausch</dc:creator>
  <dc:description/>
  <dc:language>de-DE</dc:language>
  <cp:lastModifiedBy/>
  <cp:lastPrinted>2024-01-25T12:18:58Z</cp:lastPrinted>
  <dcterms:modified xsi:type="dcterms:W3CDTF">2024-01-25T12:13:57Z</dcterms:modified>
  <cp:revision>105</cp:revision>
  <dc:subject/>
  <dc:title>Waldschule  BIETIGHEIM-BISSINGEN    Informationsflyer der Schulkind-Betreuung    Waldschule Bissingen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ntentTypeId">
    <vt:lpwstr>0x01010079F111ED35F8CC479449609E8A0923A6</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7</vt:i4>
  </property>
  <property fmtid="{D5CDD505-2E9C-101B-9397-08002B2CF9AE}" pid="9" name="PresentationFormat">
    <vt:lpwstr>Breitbild</vt:lpwstr>
  </property>
  <property fmtid="{D5CDD505-2E9C-101B-9397-08002B2CF9AE}" pid="10" name="ScaleCrop">
    <vt:bool>0</vt:bool>
  </property>
  <property fmtid="{D5CDD505-2E9C-101B-9397-08002B2CF9AE}" pid="11" name="ShareDoc">
    <vt:bool>0</vt:bool>
  </property>
  <property fmtid="{D5CDD505-2E9C-101B-9397-08002B2CF9AE}" pid="12" name="Slides">
    <vt:i4>7</vt:i4>
  </property>
</Properties>
</file>